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3.xml" ContentType="application/vnd.openxmlformats-officedocument.presentationml.comments+xml"/>
  <Override PartName="/ppt/notesSlides/notesSlide8.xml" ContentType="application/vnd.openxmlformats-officedocument.presentationml.notesSlide+xml"/>
  <Override PartName="/ppt/comments/comment4.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comments/comment5.xml" ContentType="application/vnd.openxmlformats-officedocument.presentationml.comments+xml"/>
  <Override PartName="/ppt/notesSlides/notesSlide10.xml" ContentType="application/vnd.openxmlformats-officedocument.presentationml.notesSlide+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28"/>
  </p:notesMasterIdLst>
  <p:handoutMasterIdLst>
    <p:handoutMasterId r:id="rId29"/>
  </p:handoutMasterIdLst>
  <p:sldIdLst>
    <p:sldId id="257" r:id="rId2"/>
    <p:sldId id="258" r:id="rId3"/>
    <p:sldId id="259" r:id="rId4"/>
    <p:sldId id="261" r:id="rId5"/>
    <p:sldId id="286" r:id="rId6"/>
    <p:sldId id="263" r:id="rId7"/>
    <p:sldId id="266" r:id="rId8"/>
    <p:sldId id="267" r:id="rId9"/>
    <p:sldId id="268" r:id="rId10"/>
    <p:sldId id="292" r:id="rId11"/>
    <p:sldId id="269" r:id="rId12"/>
    <p:sldId id="276" r:id="rId13"/>
    <p:sldId id="270" r:id="rId14"/>
    <p:sldId id="287" r:id="rId15"/>
    <p:sldId id="288" r:id="rId16"/>
    <p:sldId id="271" r:id="rId17"/>
    <p:sldId id="280" r:id="rId18"/>
    <p:sldId id="272" r:id="rId19"/>
    <p:sldId id="281" r:id="rId20"/>
    <p:sldId id="283" r:id="rId21"/>
    <p:sldId id="282" r:id="rId22"/>
    <p:sldId id="284" r:id="rId23"/>
    <p:sldId id="273" r:id="rId24"/>
    <p:sldId id="289" r:id="rId25"/>
    <p:sldId id="291" r:id="rId26"/>
    <p:sldId id="274" r:id="rId27"/>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小川 英幸" initials="小川" lastIdx="4" clrIdx="0">
    <p:extLst>
      <p:ext uri="{19B8F6BF-5375-455C-9EA6-DF929625EA0E}">
        <p15:presenceInfo xmlns:p15="http://schemas.microsoft.com/office/powerpoint/2012/main" userId="e28e33af1d50864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8" d="100"/>
          <a:sy n="88" d="100"/>
        </p:scale>
        <p:origin x="396" y="84"/>
      </p:cViewPr>
      <p:guideLst/>
    </p:cSldViewPr>
  </p:slideViewPr>
  <p:notesTextViewPr>
    <p:cViewPr>
      <p:scale>
        <a:sx n="1" d="1"/>
        <a:sy n="1" d="1"/>
      </p:scale>
      <p:origin x="0" y="0"/>
    </p:cViewPr>
  </p:notesTextViewPr>
  <p:notesViewPr>
    <p:cSldViewPr snapToGrid="0">
      <p:cViewPr varScale="1">
        <p:scale>
          <a:sx n="120" d="100"/>
          <a:sy n="120" d="100"/>
        </p:scale>
        <p:origin x="504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B37F9E-9F96-4115-B70C-64CEEFD3AC19}"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kumimoji="1" lang="ja-JP" altLang="en-US"/>
        </a:p>
      </dgm:t>
    </dgm:pt>
    <dgm:pt modelId="{3242EE9B-34DB-4DCB-81A6-B8CD767E058D}">
      <dgm:prSet phldrT="[テキスト]"/>
      <dgm:spPr/>
      <dgm:t>
        <a:bodyPr/>
        <a:lstStyle/>
        <a:p>
          <a:r>
            <a:rPr kumimoji="1" lang="ja-JP" altLang="en-US" dirty="0"/>
            <a:t>課題設定</a:t>
          </a:r>
        </a:p>
      </dgm:t>
    </dgm:pt>
    <dgm:pt modelId="{65B7042D-F287-4155-848C-FA872C8A3B5B}" type="parTrans" cxnId="{C123C8ED-ECE7-4870-BDC8-53B63ACC0C65}">
      <dgm:prSet/>
      <dgm:spPr/>
      <dgm:t>
        <a:bodyPr/>
        <a:lstStyle/>
        <a:p>
          <a:endParaRPr kumimoji="1" lang="ja-JP" altLang="en-US"/>
        </a:p>
      </dgm:t>
    </dgm:pt>
    <dgm:pt modelId="{6958A26B-1E6A-4DBC-90B7-B0A745317026}" type="sibTrans" cxnId="{C123C8ED-ECE7-4870-BDC8-53B63ACC0C65}">
      <dgm:prSet/>
      <dgm:spPr/>
      <dgm:t>
        <a:bodyPr/>
        <a:lstStyle/>
        <a:p>
          <a:endParaRPr kumimoji="1" lang="ja-JP" altLang="en-US"/>
        </a:p>
      </dgm:t>
    </dgm:pt>
    <dgm:pt modelId="{25DD1D13-DCD0-4DDB-8D7B-230712E828DF}">
      <dgm:prSet phldrT="[テキスト]"/>
      <dgm:spPr/>
      <dgm:t>
        <a:bodyPr/>
        <a:lstStyle/>
        <a:p>
          <a:r>
            <a:rPr kumimoji="1" lang="ja-JP" altLang="en-US" dirty="0"/>
            <a:t>データ収集・前処理</a:t>
          </a:r>
        </a:p>
      </dgm:t>
    </dgm:pt>
    <dgm:pt modelId="{257AD63F-77F0-48CD-A2BD-71F8117BD274}" type="parTrans" cxnId="{47D8670B-7C34-4040-9EC5-9D0E4E9547F4}">
      <dgm:prSet/>
      <dgm:spPr/>
      <dgm:t>
        <a:bodyPr/>
        <a:lstStyle/>
        <a:p>
          <a:endParaRPr kumimoji="1" lang="ja-JP" altLang="en-US"/>
        </a:p>
      </dgm:t>
    </dgm:pt>
    <dgm:pt modelId="{72BF6325-9D59-43B8-920B-00C8FD96F464}" type="sibTrans" cxnId="{47D8670B-7C34-4040-9EC5-9D0E4E9547F4}">
      <dgm:prSet/>
      <dgm:spPr/>
      <dgm:t>
        <a:bodyPr/>
        <a:lstStyle/>
        <a:p>
          <a:endParaRPr kumimoji="1" lang="ja-JP" altLang="en-US"/>
        </a:p>
      </dgm:t>
    </dgm:pt>
    <dgm:pt modelId="{AA0EC618-8B21-4F48-B24C-8EB0C7A36914}">
      <dgm:prSet phldrT="[テキスト]"/>
      <dgm:spPr/>
      <dgm:t>
        <a:bodyPr/>
        <a:lstStyle/>
        <a:p>
          <a:r>
            <a:rPr kumimoji="1" lang="ja-JP" altLang="en-US" dirty="0"/>
            <a:t>データ探索・モデル作成</a:t>
          </a:r>
        </a:p>
      </dgm:t>
    </dgm:pt>
    <dgm:pt modelId="{60251848-6119-4DC1-BCCE-2FE3CA2E737F}" type="parTrans" cxnId="{86C36F6C-DDEF-4BDE-8DCC-FEB57AB3CF65}">
      <dgm:prSet/>
      <dgm:spPr/>
      <dgm:t>
        <a:bodyPr/>
        <a:lstStyle/>
        <a:p>
          <a:endParaRPr kumimoji="1" lang="ja-JP" altLang="en-US"/>
        </a:p>
      </dgm:t>
    </dgm:pt>
    <dgm:pt modelId="{F6AAD75C-2595-4787-95C8-854206267802}" type="sibTrans" cxnId="{86C36F6C-DDEF-4BDE-8DCC-FEB57AB3CF65}">
      <dgm:prSet/>
      <dgm:spPr/>
      <dgm:t>
        <a:bodyPr/>
        <a:lstStyle/>
        <a:p>
          <a:endParaRPr kumimoji="1" lang="ja-JP" altLang="en-US"/>
        </a:p>
      </dgm:t>
    </dgm:pt>
    <dgm:pt modelId="{4731306D-13FD-4E6E-A6C1-71709658F33A}">
      <dgm:prSet/>
      <dgm:spPr/>
      <dgm:t>
        <a:bodyPr/>
        <a:lstStyle/>
        <a:p>
          <a:r>
            <a:rPr kumimoji="1" lang="ja-JP" altLang="en-US" dirty="0"/>
            <a:t>意思決定</a:t>
          </a:r>
        </a:p>
      </dgm:t>
    </dgm:pt>
    <dgm:pt modelId="{B0BCC4A2-59E3-45A2-A4D0-50BB2AA81375}" type="parTrans" cxnId="{09C58D8F-C182-4CF4-AE9B-C35A3F029A35}">
      <dgm:prSet/>
      <dgm:spPr/>
      <dgm:t>
        <a:bodyPr/>
        <a:lstStyle/>
        <a:p>
          <a:endParaRPr kumimoji="1" lang="ja-JP" altLang="en-US"/>
        </a:p>
      </dgm:t>
    </dgm:pt>
    <dgm:pt modelId="{080B6018-6B8A-4696-B88F-A908B85B7C88}" type="sibTrans" cxnId="{09C58D8F-C182-4CF4-AE9B-C35A3F029A35}">
      <dgm:prSet/>
      <dgm:spPr/>
      <dgm:t>
        <a:bodyPr/>
        <a:lstStyle/>
        <a:p>
          <a:endParaRPr kumimoji="1" lang="ja-JP" altLang="en-US"/>
        </a:p>
      </dgm:t>
    </dgm:pt>
    <dgm:pt modelId="{10F1D685-29AF-4D09-9F6E-EDB6AEDC6EA5}" type="pres">
      <dgm:prSet presAssocID="{C5B37F9E-9F96-4115-B70C-64CEEFD3AC19}" presName="CompostProcess" presStyleCnt="0">
        <dgm:presLayoutVars>
          <dgm:dir/>
          <dgm:resizeHandles val="exact"/>
        </dgm:presLayoutVars>
      </dgm:prSet>
      <dgm:spPr/>
    </dgm:pt>
    <dgm:pt modelId="{877047AF-6D74-47F6-AAFB-FD620E78670D}" type="pres">
      <dgm:prSet presAssocID="{C5B37F9E-9F96-4115-B70C-64CEEFD3AC19}" presName="arrow" presStyleLbl="bgShp" presStyleIdx="0" presStyleCnt="1"/>
      <dgm:spPr/>
    </dgm:pt>
    <dgm:pt modelId="{7D2E3EC2-07B2-4539-9F70-E97A5957D881}" type="pres">
      <dgm:prSet presAssocID="{C5B37F9E-9F96-4115-B70C-64CEEFD3AC19}" presName="linearProcess" presStyleCnt="0"/>
      <dgm:spPr/>
    </dgm:pt>
    <dgm:pt modelId="{E571E1C3-9ABB-4738-88FB-66AF212A18AF}" type="pres">
      <dgm:prSet presAssocID="{3242EE9B-34DB-4DCB-81A6-B8CD767E058D}" presName="textNode" presStyleLbl="node1" presStyleIdx="0" presStyleCnt="4">
        <dgm:presLayoutVars>
          <dgm:bulletEnabled val="1"/>
        </dgm:presLayoutVars>
      </dgm:prSet>
      <dgm:spPr/>
    </dgm:pt>
    <dgm:pt modelId="{9547C0E8-4D35-4A7F-9BD2-86320173ABC6}" type="pres">
      <dgm:prSet presAssocID="{6958A26B-1E6A-4DBC-90B7-B0A745317026}" presName="sibTrans" presStyleCnt="0"/>
      <dgm:spPr/>
    </dgm:pt>
    <dgm:pt modelId="{4B59A443-8D8E-442C-A65C-E753B0D8BC11}" type="pres">
      <dgm:prSet presAssocID="{25DD1D13-DCD0-4DDB-8D7B-230712E828DF}" presName="textNode" presStyleLbl="node1" presStyleIdx="1" presStyleCnt="4">
        <dgm:presLayoutVars>
          <dgm:bulletEnabled val="1"/>
        </dgm:presLayoutVars>
      </dgm:prSet>
      <dgm:spPr>
        <a:prstGeom prst="roundRect">
          <a:avLst/>
        </a:prstGeom>
      </dgm:spPr>
    </dgm:pt>
    <dgm:pt modelId="{7B06CA1E-DE04-49A2-BB8D-1D75B26FB70E}" type="pres">
      <dgm:prSet presAssocID="{72BF6325-9D59-43B8-920B-00C8FD96F464}" presName="sibTrans" presStyleCnt="0"/>
      <dgm:spPr/>
    </dgm:pt>
    <dgm:pt modelId="{1E4E80DB-DA02-4E7B-BE79-AB8608EADAF3}" type="pres">
      <dgm:prSet presAssocID="{AA0EC618-8B21-4F48-B24C-8EB0C7A36914}" presName="textNode" presStyleLbl="node1" presStyleIdx="2" presStyleCnt="4">
        <dgm:presLayoutVars>
          <dgm:bulletEnabled val="1"/>
        </dgm:presLayoutVars>
      </dgm:prSet>
      <dgm:spPr/>
    </dgm:pt>
    <dgm:pt modelId="{315E81C9-CD4F-4107-B978-90C203093EC5}" type="pres">
      <dgm:prSet presAssocID="{F6AAD75C-2595-4787-95C8-854206267802}" presName="sibTrans" presStyleCnt="0"/>
      <dgm:spPr/>
    </dgm:pt>
    <dgm:pt modelId="{23413C40-BF1A-4927-AE70-77478717F88F}" type="pres">
      <dgm:prSet presAssocID="{4731306D-13FD-4E6E-A6C1-71709658F33A}" presName="textNode" presStyleLbl="node1" presStyleIdx="3" presStyleCnt="4">
        <dgm:presLayoutVars>
          <dgm:bulletEnabled val="1"/>
        </dgm:presLayoutVars>
      </dgm:prSet>
      <dgm:spPr/>
    </dgm:pt>
  </dgm:ptLst>
  <dgm:cxnLst>
    <dgm:cxn modelId="{47D8670B-7C34-4040-9EC5-9D0E4E9547F4}" srcId="{C5B37F9E-9F96-4115-B70C-64CEEFD3AC19}" destId="{25DD1D13-DCD0-4DDB-8D7B-230712E828DF}" srcOrd="1" destOrd="0" parTransId="{257AD63F-77F0-48CD-A2BD-71F8117BD274}" sibTransId="{72BF6325-9D59-43B8-920B-00C8FD96F464}"/>
    <dgm:cxn modelId="{74729E27-F6B7-4CC8-B4D6-18539615CB17}" type="presOf" srcId="{3242EE9B-34DB-4DCB-81A6-B8CD767E058D}" destId="{E571E1C3-9ABB-4738-88FB-66AF212A18AF}" srcOrd="0" destOrd="0" presId="urn:microsoft.com/office/officeart/2005/8/layout/hProcess9"/>
    <dgm:cxn modelId="{86C36F6C-DDEF-4BDE-8DCC-FEB57AB3CF65}" srcId="{C5B37F9E-9F96-4115-B70C-64CEEFD3AC19}" destId="{AA0EC618-8B21-4F48-B24C-8EB0C7A36914}" srcOrd="2" destOrd="0" parTransId="{60251848-6119-4DC1-BCCE-2FE3CA2E737F}" sibTransId="{F6AAD75C-2595-4787-95C8-854206267802}"/>
    <dgm:cxn modelId="{5EDD7484-86FF-46DA-A229-04AAE1F98358}" type="presOf" srcId="{C5B37F9E-9F96-4115-B70C-64CEEFD3AC19}" destId="{10F1D685-29AF-4D09-9F6E-EDB6AEDC6EA5}" srcOrd="0" destOrd="0" presId="urn:microsoft.com/office/officeart/2005/8/layout/hProcess9"/>
    <dgm:cxn modelId="{09C58D8F-C182-4CF4-AE9B-C35A3F029A35}" srcId="{C5B37F9E-9F96-4115-B70C-64CEEFD3AC19}" destId="{4731306D-13FD-4E6E-A6C1-71709658F33A}" srcOrd="3" destOrd="0" parTransId="{B0BCC4A2-59E3-45A2-A4D0-50BB2AA81375}" sibTransId="{080B6018-6B8A-4696-B88F-A908B85B7C88}"/>
    <dgm:cxn modelId="{9250B19C-20B1-4992-9289-915D428F263D}" type="presOf" srcId="{AA0EC618-8B21-4F48-B24C-8EB0C7A36914}" destId="{1E4E80DB-DA02-4E7B-BE79-AB8608EADAF3}" srcOrd="0" destOrd="0" presId="urn:microsoft.com/office/officeart/2005/8/layout/hProcess9"/>
    <dgm:cxn modelId="{6B6FBBA0-CFE6-4D45-87AD-A1CF472BE0DA}" type="presOf" srcId="{25DD1D13-DCD0-4DDB-8D7B-230712E828DF}" destId="{4B59A443-8D8E-442C-A65C-E753B0D8BC11}" srcOrd="0" destOrd="0" presId="urn:microsoft.com/office/officeart/2005/8/layout/hProcess9"/>
    <dgm:cxn modelId="{B2382FC5-9B14-4420-9558-98F43E4F4145}" type="presOf" srcId="{4731306D-13FD-4E6E-A6C1-71709658F33A}" destId="{23413C40-BF1A-4927-AE70-77478717F88F}" srcOrd="0" destOrd="0" presId="urn:microsoft.com/office/officeart/2005/8/layout/hProcess9"/>
    <dgm:cxn modelId="{C123C8ED-ECE7-4870-BDC8-53B63ACC0C65}" srcId="{C5B37F9E-9F96-4115-B70C-64CEEFD3AC19}" destId="{3242EE9B-34DB-4DCB-81A6-B8CD767E058D}" srcOrd="0" destOrd="0" parTransId="{65B7042D-F287-4155-848C-FA872C8A3B5B}" sibTransId="{6958A26B-1E6A-4DBC-90B7-B0A745317026}"/>
    <dgm:cxn modelId="{56265831-5A45-42F2-90CD-6B437F7AE8B0}" type="presParOf" srcId="{10F1D685-29AF-4D09-9F6E-EDB6AEDC6EA5}" destId="{877047AF-6D74-47F6-AAFB-FD620E78670D}" srcOrd="0" destOrd="0" presId="urn:microsoft.com/office/officeart/2005/8/layout/hProcess9"/>
    <dgm:cxn modelId="{B9432BF6-CB8F-4733-A459-76A6AB7B8CDC}" type="presParOf" srcId="{10F1D685-29AF-4D09-9F6E-EDB6AEDC6EA5}" destId="{7D2E3EC2-07B2-4539-9F70-E97A5957D881}" srcOrd="1" destOrd="0" presId="urn:microsoft.com/office/officeart/2005/8/layout/hProcess9"/>
    <dgm:cxn modelId="{25ADC74D-CEC3-4760-A48B-AD1B56879BB1}" type="presParOf" srcId="{7D2E3EC2-07B2-4539-9F70-E97A5957D881}" destId="{E571E1C3-9ABB-4738-88FB-66AF212A18AF}" srcOrd="0" destOrd="0" presId="urn:microsoft.com/office/officeart/2005/8/layout/hProcess9"/>
    <dgm:cxn modelId="{71C60B85-3105-4D6E-94F2-CDBCF77DCEA6}" type="presParOf" srcId="{7D2E3EC2-07B2-4539-9F70-E97A5957D881}" destId="{9547C0E8-4D35-4A7F-9BD2-86320173ABC6}" srcOrd="1" destOrd="0" presId="urn:microsoft.com/office/officeart/2005/8/layout/hProcess9"/>
    <dgm:cxn modelId="{F8F2547F-B634-4A02-9B1A-F06292874EA8}" type="presParOf" srcId="{7D2E3EC2-07B2-4539-9F70-E97A5957D881}" destId="{4B59A443-8D8E-442C-A65C-E753B0D8BC11}" srcOrd="2" destOrd="0" presId="urn:microsoft.com/office/officeart/2005/8/layout/hProcess9"/>
    <dgm:cxn modelId="{944EAE1E-303F-4F11-8B9C-D3B71741F33C}" type="presParOf" srcId="{7D2E3EC2-07B2-4539-9F70-E97A5957D881}" destId="{7B06CA1E-DE04-49A2-BB8D-1D75B26FB70E}" srcOrd="3" destOrd="0" presId="urn:microsoft.com/office/officeart/2005/8/layout/hProcess9"/>
    <dgm:cxn modelId="{9E0582EE-20FD-4335-9213-493A605B1EB0}" type="presParOf" srcId="{7D2E3EC2-07B2-4539-9F70-E97A5957D881}" destId="{1E4E80DB-DA02-4E7B-BE79-AB8608EADAF3}" srcOrd="4" destOrd="0" presId="urn:microsoft.com/office/officeart/2005/8/layout/hProcess9"/>
    <dgm:cxn modelId="{50176B74-3CEE-4138-8AE1-FC0D9FFC07F3}" type="presParOf" srcId="{7D2E3EC2-07B2-4539-9F70-E97A5957D881}" destId="{315E81C9-CD4F-4107-B978-90C203093EC5}" srcOrd="5" destOrd="0" presId="urn:microsoft.com/office/officeart/2005/8/layout/hProcess9"/>
    <dgm:cxn modelId="{279E760A-D926-4BFE-86A5-7F5F669E9094}" type="presParOf" srcId="{7D2E3EC2-07B2-4539-9F70-E97A5957D881}" destId="{23413C40-BF1A-4927-AE70-77478717F88F}"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B37F9E-9F96-4115-B70C-64CEEFD3AC19}"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kumimoji="1" lang="ja-JP" altLang="en-US"/>
        </a:p>
      </dgm:t>
    </dgm:pt>
    <dgm:pt modelId="{3242EE9B-34DB-4DCB-81A6-B8CD767E058D}">
      <dgm:prSet phldrT="[テキスト]"/>
      <dgm:spPr/>
      <dgm:t>
        <a:bodyPr/>
        <a:lstStyle/>
        <a:p>
          <a:r>
            <a:rPr kumimoji="1" lang="ja-JP" altLang="en-US" dirty="0"/>
            <a:t>課題設定</a:t>
          </a:r>
        </a:p>
      </dgm:t>
    </dgm:pt>
    <dgm:pt modelId="{65B7042D-F287-4155-848C-FA872C8A3B5B}" type="parTrans" cxnId="{C123C8ED-ECE7-4870-BDC8-53B63ACC0C65}">
      <dgm:prSet/>
      <dgm:spPr/>
      <dgm:t>
        <a:bodyPr/>
        <a:lstStyle/>
        <a:p>
          <a:endParaRPr kumimoji="1" lang="ja-JP" altLang="en-US"/>
        </a:p>
      </dgm:t>
    </dgm:pt>
    <dgm:pt modelId="{6958A26B-1E6A-4DBC-90B7-B0A745317026}" type="sibTrans" cxnId="{C123C8ED-ECE7-4870-BDC8-53B63ACC0C65}">
      <dgm:prSet/>
      <dgm:spPr/>
      <dgm:t>
        <a:bodyPr/>
        <a:lstStyle/>
        <a:p>
          <a:endParaRPr kumimoji="1" lang="ja-JP" altLang="en-US"/>
        </a:p>
      </dgm:t>
    </dgm:pt>
    <dgm:pt modelId="{25DD1D13-DCD0-4DDB-8D7B-230712E828DF}">
      <dgm:prSet phldrT="[テキスト]"/>
      <dgm:spPr/>
      <dgm:t>
        <a:bodyPr/>
        <a:lstStyle/>
        <a:p>
          <a:r>
            <a:rPr kumimoji="1" lang="ja-JP" altLang="en-US" dirty="0"/>
            <a:t>データ収集・前処理</a:t>
          </a:r>
        </a:p>
      </dgm:t>
    </dgm:pt>
    <dgm:pt modelId="{257AD63F-77F0-48CD-A2BD-71F8117BD274}" type="parTrans" cxnId="{47D8670B-7C34-4040-9EC5-9D0E4E9547F4}">
      <dgm:prSet/>
      <dgm:spPr/>
      <dgm:t>
        <a:bodyPr/>
        <a:lstStyle/>
        <a:p>
          <a:endParaRPr kumimoji="1" lang="ja-JP" altLang="en-US"/>
        </a:p>
      </dgm:t>
    </dgm:pt>
    <dgm:pt modelId="{72BF6325-9D59-43B8-920B-00C8FD96F464}" type="sibTrans" cxnId="{47D8670B-7C34-4040-9EC5-9D0E4E9547F4}">
      <dgm:prSet/>
      <dgm:spPr/>
      <dgm:t>
        <a:bodyPr/>
        <a:lstStyle/>
        <a:p>
          <a:endParaRPr kumimoji="1" lang="ja-JP" altLang="en-US"/>
        </a:p>
      </dgm:t>
    </dgm:pt>
    <dgm:pt modelId="{AA0EC618-8B21-4F48-B24C-8EB0C7A36914}">
      <dgm:prSet phldrT="[テキスト]"/>
      <dgm:spPr/>
      <dgm:t>
        <a:bodyPr/>
        <a:lstStyle/>
        <a:p>
          <a:r>
            <a:rPr kumimoji="1" lang="ja-JP" altLang="en-US" dirty="0"/>
            <a:t>データ探索・モデル作成</a:t>
          </a:r>
        </a:p>
      </dgm:t>
    </dgm:pt>
    <dgm:pt modelId="{60251848-6119-4DC1-BCCE-2FE3CA2E737F}" type="parTrans" cxnId="{86C36F6C-DDEF-4BDE-8DCC-FEB57AB3CF65}">
      <dgm:prSet/>
      <dgm:spPr/>
      <dgm:t>
        <a:bodyPr/>
        <a:lstStyle/>
        <a:p>
          <a:endParaRPr kumimoji="1" lang="ja-JP" altLang="en-US"/>
        </a:p>
      </dgm:t>
    </dgm:pt>
    <dgm:pt modelId="{F6AAD75C-2595-4787-95C8-854206267802}" type="sibTrans" cxnId="{86C36F6C-DDEF-4BDE-8DCC-FEB57AB3CF65}">
      <dgm:prSet/>
      <dgm:spPr/>
      <dgm:t>
        <a:bodyPr/>
        <a:lstStyle/>
        <a:p>
          <a:endParaRPr kumimoji="1" lang="ja-JP" altLang="en-US"/>
        </a:p>
      </dgm:t>
    </dgm:pt>
    <dgm:pt modelId="{4731306D-13FD-4E6E-A6C1-71709658F33A}">
      <dgm:prSet/>
      <dgm:spPr/>
      <dgm:t>
        <a:bodyPr/>
        <a:lstStyle/>
        <a:p>
          <a:r>
            <a:rPr kumimoji="1" lang="ja-JP" altLang="en-US" dirty="0"/>
            <a:t>意思決定</a:t>
          </a:r>
        </a:p>
      </dgm:t>
    </dgm:pt>
    <dgm:pt modelId="{B0BCC4A2-59E3-45A2-A4D0-50BB2AA81375}" type="parTrans" cxnId="{09C58D8F-C182-4CF4-AE9B-C35A3F029A35}">
      <dgm:prSet/>
      <dgm:spPr/>
      <dgm:t>
        <a:bodyPr/>
        <a:lstStyle/>
        <a:p>
          <a:endParaRPr kumimoji="1" lang="ja-JP" altLang="en-US"/>
        </a:p>
      </dgm:t>
    </dgm:pt>
    <dgm:pt modelId="{080B6018-6B8A-4696-B88F-A908B85B7C88}" type="sibTrans" cxnId="{09C58D8F-C182-4CF4-AE9B-C35A3F029A35}">
      <dgm:prSet/>
      <dgm:spPr/>
      <dgm:t>
        <a:bodyPr/>
        <a:lstStyle/>
        <a:p>
          <a:endParaRPr kumimoji="1" lang="ja-JP" altLang="en-US"/>
        </a:p>
      </dgm:t>
    </dgm:pt>
    <dgm:pt modelId="{10F1D685-29AF-4D09-9F6E-EDB6AEDC6EA5}" type="pres">
      <dgm:prSet presAssocID="{C5B37F9E-9F96-4115-B70C-64CEEFD3AC19}" presName="CompostProcess" presStyleCnt="0">
        <dgm:presLayoutVars>
          <dgm:dir/>
          <dgm:resizeHandles val="exact"/>
        </dgm:presLayoutVars>
      </dgm:prSet>
      <dgm:spPr/>
    </dgm:pt>
    <dgm:pt modelId="{877047AF-6D74-47F6-AAFB-FD620E78670D}" type="pres">
      <dgm:prSet presAssocID="{C5B37F9E-9F96-4115-B70C-64CEEFD3AC19}" presName="arrow" presStyleLbl="bgShp" presStyleIdx="0" presStyleCnt="1"/>
      <dgm:spPr/>
    </dgm:pt>
    <dgm:pt modelId="{7D2E3EC2-07B2-4539-9F70-E97A5957D881}" type="pres">
      <dgm:prSet presAssocID="{C5B37F9E-9F96-4115-B70C-64CEEFD3AC19}" presName="linearProcess" presStyleCnt="0"/>
      <dgm:spPr/>
    </dgm:pt>
    <dgm:pt modelId="{E571E1C3-9ABB-4738-88FB-66AF212A18AF}" type="pres">
      <dgm:prSet presAssocID="{3242EE9B-34DB-4DCB-81A6-B8CD767E058D}" presName="textNode" presStyleLbl="node1" presStyleIdx="0" presStyleCnt="4">
        <dgm:presLayoutVars>
          <dgm:bulletEnabled val="1"/>
        </dgm:presLayoutVars>
      </dgm:prSet>
      <dgm:spPr/>
    </dgm:pt>
    <dgm:pt modelId="{9547C0E8-4D35-4A7F-9BD2-86320173ABC6}" type="pres">
      <dgm:prSet presAssocID="{6958A26B-1E6A-4DBC-90B7-B0A745317026}" presName="sibTrans" presStyleCnt="0"/>
      <dgm:spPr/>
    </dgm:pt>
    <dgm:pt modelId="{4B59A443-8D8E-442C-A65C-E753B0D8BC11}" type="pres">
      <dgm:prSet presAssocID="{25DD1D13-DCD0-4DDB-8D7B-230712E828DF}" presName="textNode" presStyleLbl="node1" presStyleIdx="1" presStyleCnt="4">
        <dgm:presLayoutVars>
          <dgm:bulletEnabled val="1"/>
        </dgm:presLayoutVars>
      </dgm:prSet>
      <dgm:spPr>
        <a:prstGeom prst="roundRect">
          <a:avLst/>
        </a:prstGeom>
      </dgm:spPr>
    </dgm:pt>
    <dgm:pt modelId="{7B06CA1E-DE04-49A2-BB8D-1D75B26FB70E}" type="pres">
      <dgm:prSet presAssocID="{72BF6325-9D59-43B8-920B-00C8FD96F464}" presName="sibTrans" presStyleCnt="0"/>
      <dgm:spPr/>
    </dgm:pt>
    <dgm:pt modelId="{1E4E80DB-DA02-4E7B-BE79-AB8608EADAF3}" type="pres">
      <dgm:prSet presAssocID="{AA0EC618-8B21-4F48-B24C-8EB0C7A36914}" presName="textNode" presStyleLbl="node1" presStyleIdx="2" presStyleCnt="4">
        <dgm:presLayoutVars>
          <dgm:bulletEnabled val="1"/>
        </dgm:presLayoutVars>
      </dgm:prSet>
      <dgm:spPr/>
    </dgm:pt>
    <dgm:pt modelId="{315E81C9-CD4F-4107-B978-90C203093EC5}" type="pres">
      <dgm:prSet presAssocID="{F6AAD75C-2595-4787-95C8-854206267802}" presName="sibTrans" presStyleCnt="0"/>
      <dgm:spPr/>
    </dgm:pt>
    <dgm:pt modelId="{23413C40-BF1A-4927-AE70-77478717F88F}" type="pres">
      <dgm:prSet presAssocID="{4731306D-13FD-4E6E-A6C1-71709658F33A}" presName="textNode" presStyleLbl="node1" presStyleIdx="3" presStyleCnt="4">
        <dgm:presLayoutVars>
          <dgm:bulletEnabled val="1"/>
        </dgm:presLayoutVars>
      </dgm:prSet>
      <dgm:spPr/>
    </dgm:pt>
  </dgm:ptLst>
  <dgm:cxnLst>
    <dgm:cxn modelId="{47D8670B-7C34-4040-9EC5-9D0E4E9547F4}" srcId="{C5B37F9E-9F96-4115-B70C-64CEEFD3AC19}" destId="{25DD1D13-DCD0-4DDB-8D7B-230712E828DF}" srcOrd="1" destOrd="0" parTransId="{257AD63F-77F0-48CD-A2BD-71F8117BD274}" sibTransId="{72BF6325-9D59-43B8-920B-00C8FD96F464}"/>
    <dgm:cxn modelId="{74729E27-F6B7-4CC8-B4D6-18539615CB17}" type="presOf" srcId="{3242EE9B-34DB-4DCB-81A6-B8CD767E058D}" destId="{E571E1C3-9ABB-4738-88FB-66AF212A18AF}" srcOrd="0" destOrd="0" presId="urn:microsoft.com/office/officeart/2005/8/layout/hProcess9"/>
    <dgm:cxn modelId="{86C36F6C-DDEF-4BDE-8DCC-FEB57AB3CF65}" srcId="{C5B37F9E-9F96-4115-B70C-64CEEFD3AC19}" destId="{AA0EC618-8B21-4F48-B24C-8EB0C7A36914}" srcOrd="2" destOrd="0" parTransId="{60251848-6119-4DC1-BCCE-2FE3CA2E737F}" sibTransId="{F6AAD75C-2595-4787-95C8-854206267802}"/>
    <dgm:cxn modelId="{5EDD7484-86FF-46DA-A229-04AAE1F98358}" type="presOf" srcId="{C5B37F9E-9F96-4115-B70C-64CEEFD3AC19}" destId="{10F1D685-29AF-4D09-9F6E-EDB6AEDC6EA5}" srcOrd="0" destOrd="0" presId="urn:microsoft.com/office/officeart/2005/8/layout/hProcess9"/>
    <dgm:cxn modelId="{09C58D8F-C182-4CF4-AE9B-C35A3F029A35}" srcId="{C5B37F9E-9F96-4115-B70C-64CEEFD3AC19}" destId="{4731306D-13FD-4E6E-A6C1-71709658F33A}" srcOrd="3" destOrd="0" parTransId="{B0BCC4A2-59E3-45A2-A4D0-50BB2AA81375}" sibTransId="{080B6018-6B8A-4696-B88F-A908B85B7C88}"/>
    <dgm:cxn modelId="{9250B19C-20B1-4992-9289-915D428F263D}" type="presOf" srcId="{AA0EC618-8B21-4F48-B24C-8EB0C7A36914}" destId="{1E4E80DB-DA02-4E7B-BE79-AB8608EADAF3}" srcOrd="0" destOrd="0" presId="urn:microsoft.com/office/officeart/2005/8/layout/hProcess9"/>
    <dgm:cxn modelId="{6B6FBBA0-CFE6-4D45-87AD-A1CF472BE0DA}" type="presOf" srcId="{25DD1D13-DCD0-4DDB-8D7B-230712E828DF}" destId="{4B59A443-8D8E-442C-A65C-E753B0D8BC11}" srcOrd="0" destOrd="0" presId="urn:microsoft.com/office/officeart/2005/8/layout/hProcess9"/>
    <dgm:cxn modelId="{B2382FC5-9B14-4420-9558-98F43E4F4145}" type="presOf" srcId="{4731306D-13FD-4E6E-A6C1-71709658F33A}" destId="{23413C40-BF1A-4927-AE70-77478717F88F}" srcOrd="0" destOrd="0" presId="urn:microsoft.com/office/officeart/2005/8/layout/hProcess9"/>
    <dgm:cxn modelId="{C123C8ED-ECE7-4870-BDC8-53B63ACC0C65}" srcId="{C5B37F9E-9F96-4115-B70C-64CEEFD3AC19}" destId="{3242EE9B-34DB-4DCB-81A6-B8CD767E058D}" srcOrd="0" destOrd="0" parTransId="{65B7042D-F287-4155-848C-FA872C8A3B5B}" sibTransId="{6958A26B-1E6A-4DBC-90B7-B0A745317026}"/>
    <dgm:cxn modelId="{56265831-5A45-42F2-90CD-6B437F7AE8B0}" type="presParOf" srcId="{10F1D685-29AF-4D09-9F6E-EDB6AEDC6EA5}" destId="{877047AF-6D74-47F6-AAFB-FD620E78670D}" srcOrd="0" destOrd="0" presId="urn:microsoft.com/office/officeart/2005/8/layout/hProcess9"/>
    <dgm:cxn modelId="{B9432BF6-CB8F-4733-A459-76A6AB7B8CDC}" type="presParOf" srcId="{10F1D685-29AF-4D09-9F6E-EDB6AEDC6EA5}" destId="{7D2E3EC2-07B2-4539-9F70-E97A5957D881}" srcOrd="1" destOrd="0" presId="urn:microsoft.com/office/officeart/2005/8/layout/hProcess9"/>
    <dgm:cxn modelId="{25ADC74D-CEC3-4760-A48B-AD1B56879BB1}" type="presParOf" srcId="{7D2E3EC2-07B2-4539-9F70-E97A5957D881}" destId="{E571E1C3-9ABB-4738-88FB-66AF212A18AF}" srcOrd="0" destOrd="0" presId="urn:microsoft.com/office/officeart/2005/8/layout/hProcess9"/>
    <dgm:cxn modelId="{71C60B85-3105-4D6E-94F2-CDBCF77DCEA6}" type="presParOf" srcId="{7D2E3EC2-07B2-4539-9F70-E97A5957D881}" destId="{9547C0E8-4D35-4A7F-9BD2-86320173ABC6}" srcOrd="1" destOrd="0" presId="urn:microsoft.com/office/officeart/2005/8/layout/hProcess9"/>
    <dgm:cxn modelId="{F8F2547F-B634-4A02-9B1A-F06292874EA8}" type="presParOf" srcId="{7D2E3EC2-07B2-4539-9F70-E97A5957D881}" destId="{4B59A443-8D8E-442C-A65C-E753B0D8BC11}" srcOrd="2" destOrd="0" presId="urn:microsoft.com/office/officeart/2005/8/layout/hProcess9"/>
    <dgm:cxn modelId="{944EAE1E-303F-4F11-8B9C-D3B71741F33C}" type="presParOf" srcId="{7D2E3EC2-07B2-4539-9F70-E97A5957D881}" destId="{7B06CA1E-DE04-49A2-BB8D-1D75B26FB70E}" srcOrd="3" destOrd="0" presId="urn:microsoft.com/office/officeart/2005/8/layout/hProcess9"/>
    <dgm:cxn modelId="{9E0582EE-20FD-4335-9213-493A605B1EB0}" type="presParOf" srcId="{7D2E3EC2-07B2-4539-9F70-E97A5957D881}" destId="{1E4E80DB-DA02-4E7B-BE79-AB8608EADAF3}" srcOrd="4" destOrd="0" presId="urn:microsoft.com/office/officeart/2005/8/layout/hProcess9"/>
    <dgm:cxn modelId="{50176B74-3CEE-4138-8AE1-FC0D9FFC07F3}" type="presParOf" srcId="{7D2E3EC2-07B2-4539-9F70-E97A5957D881}" destId="{315E81C9-CD4F-4107-B978-90C203093EC5}" srcOrd="5" destOrd="0" presId="urn:microsoft.com/office/officeart/2005/8/layout/hProcess9"/>
    <dgm:cxn modelId="{279E760A-D926-4BFE-86A5-7F5F669E9094}" type="presParOf" srcId="{7D2E3EC2-07B2-4539-9F70-E97A5957D881}" destId="{23413C40-BF1A-4927-AE70-77478717F88F}"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047AF-6D74-47F6-AAFB-FD620E78670D}">
      <dsp:nvSpPr>
        <dsp:cNvPr id="0" name=""/>
        <dsp:cNvSpPr/>
      </dsp:nvSpPr>
      <dsp:spPr>
        <a:xfrm>
          <a:off x="840360" y="0"/>
          <a:ext cx="9524090" cy="452789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71E1C3-9ABB-4738-88FB-66AF212A18AF}">
      <dsp:nvSpPr>
        <dsp:cNvPr id="0" name=""/>
        <dsp:cNvSpPr/>
      </dsp:nvSpPr>
      <dsp:spPr>
        <a:xfrm>
          <a:off x="475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課題設定</a:t>
          </a:r>
        </a:p>
      </dsp:txBody>
      <dsp:txXfrm>
        <a:off x="93164" y="1446782"/>
        <a:ext cx="2506492" cy="1634332"/>
      </dsp:txXfrm>
    </dsp:sp>
    <dsp:sp modelId="{4B59A443-8D8E-442C-A65C-E753B0D8BC11}">
      <dsp:nvSpPr>
        <dsp:cNvPr id="0" name=""/>
        <dsp:cNvSpPr/>
      </dsp:nvSpPr>
      <dsp:spPr>
        <a:xfrm>
          <a:off x="284208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データ収集・前処理</a:t>
          </a:r>
        </a:p>
      </dsp:txBody>
      <dsp:txXfrm>
        <a:off x="2930494" y="1446782"/>
        <a:ext cx="2506492" cy="1634332"/>
      </dsp:txXfrm>
    </dsp:sp>
    <dsp:sp modelId="{1E4E80DB-DA02-4E7B-BE79-AB8608EADAF3}">
      <dsp:nvSpPr>
        <dsp:cNvPr id="0" name=""/>
        <dsp:cNvSpPr/>
      </dsp:nvSpPr>
      <dsp:spPr>
        <a:xfrm>
          <a:off x="567941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データ探索・モデル作成</a:t>
          </a:r>
        </a:p>
      </dsp:txBody>
      <dsp:txXfrm>
        <a:off x="5767824" y="1446782"/>
        <a:ext cx="2506492" cy="1634332"/>
      </dsp:txXfrm>
    </dsp:sp>
    <dsp:sp modelId="{23413C40-BF1A-4927-AE70-77478717F88F}">
      <dsp:nvSpPr>
        <dsp:cNvPr id="0" name=""/>
        <dsp:cNvSpPr/>
      </dsp:nvSpPr>
      <dsp:spPr>
        <a:xfrm>
          <a:off x="851674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意思決定</a:t>
          </a:r>
        </a:p>
      </dsp:txBody>
      <dsp:txXfrm>
        <a:off x="8605154" y="1446782"/>
        <a:ext cx="2506492" cy="16343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047AF-6D74-47F6-AAFB-FD620E78670D}">
      <dsp:nvSpPr>
        <dsp:cNvPr id="0" name=""/>
        <dsp:cNvSpPr/>
      </dsp:nvSpPr>
      <dsp:spPr>
        <a:xfrm>
          <a:off x="840360" y="0"/>
          <a:ext cx="9524090" cy="452789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71E1C3-9ABB-4738-88FB-66AF212A18AF}">
      <dsp:nvSpPr>
        <dsp:cNvPr id="0" name=""/>
        <dsp:cNvSpPr/>
      </dsp:nvSpPr>
      <dsp:spPr>
        <a:xfrm>
          <a:off x="475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課題設定</a:t>
          </a:r>
        </a:p>
      </dsp:txBody>
      <dsp:txXfrm>
        <a:off x="93164" y="1446782"/>
        <a:ext cx="2506492" cy="1634332"/>
      </dsp:txXfrm>
    </dsp:sp>
    <dsp:sp modelId="{4B59A443-8D8E-442C-A65C-E753B0D8BC11}">
      <dsp:nvSpPr>
        <dsp:cNvPr id="0" name=""/>
        <dsp:cNvSpPr/>
      </dsp:nvSpPr>
      <dsp:spPr>
        <a:xfrm>
          <a:off x="284208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データ収集・前処理</a:t>
          </a:r>
        </a:p>
      </dsp:txBody>
      <dsp:txXfrm>
        <a:off x="2930494" y="1446782"/>
        <a:ext cx="2506492" cy="1634332"/>
      </dsp:txXfrm>
    </dsp:sp>
    <dsp:sp modelId="{1E4E80DB-DA02-4E7B-BE79-AB8608EADAF3}">
      <dsp:nvSpPr>
        <dsp:cNvPr id="0" name=""/>
        <dsp:cNvSpPr/>
      </dsp:nvSpPr>
      <dsp:spPr>
        <a:xfrm>
          <a:off x="567941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データ探索・モデル作成</a:t>
          </a:r>
        </a:p>
      </dsp:txBody>
      <dsp:txXfrm>
        <a:off x="5767824" y="1446782"/>
        <a:ext cx="2506492" cy="1634332"/>
      </dsp:txXfrm>
    </dsp:sp>
    <dsp:sp modelId="{23413C40-BF1A-4927-AE70-77478717F88F}">
      <dsp:nvSpPr>
        <dsp:cNvPr id="0" name=""/>
        <dsp:cNvSpPr/>
      </dsp:nvSpPr>
      <dsp:spPr>
        <a:xfrm>
          <a:off x="851674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意思決定</a:t>
          </a:r>
        </a:p>
      </dsp:txBody>
      <dsp:txXfrm>
        <a:off x="8605154" y="1446782"/>
        <a:ext cx="2506492" cy="163433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D40B690-4EF7-4D38-86C5-21776844E300}" type="datetime1">
              <a:rPr lang="ja-JP" altLang="en-US" smtClean="0"/>
              <a:t>2020/12/29</a:t>
            </a:fld>
            <a:endParaRPr lang="en-US" dirty="0"/>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4B5FBF1-5E31-4C0B-B485-E42C236123C7}" type="datetime1">
              <a:rPr lang="ja-JP" altLang="en-US" smtClean="0"/>
              <a:t>2020/12/29</a:t>
            </a:fld>
            <a:endParaRPr 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
              <a:t>マスター テキストの書式設定</a:t>
            </a:r>
            <a:endParaRPr lang="en-US"/>
          </a:p>
          <a:p>
            <a:pPr lvl="1" rtl="0"/>
            <a:r>
              <a:rPr lang="ja"/>
              <a:t>第 2 レベル</a:t>
            </a:r>
          </a:p>
          <a:p>
            <a:pPr lvl="2" rtl="0"/>
            <a:r>
              <a:rPr lang="ja"/>
              <a:t>第 3 レベル</a:t>
            </a:r>
          </a:p>
          <a:p>
            <a:pPr lvl="3" rtl="0"/>
            <a:r>
              <a:rPr lang="ja"/>
              <a:t>第 4 レベル</a:t>
            </a:r>
          </a:p>
          <a:p>
            <a:pPr lvl="4" rtl="0"/>
            <a:r>
              <a:rPr lang="ja"/>
              <a:t>第 5 レベル</a:t>
            </a:r>
            <a:endParaRPr 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1792075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25</a:t>
            </a:fld>
            <a:endParaRPr lang="en-US"/>
          </a:p>
        </p:txBody>
      </p:sp>
    </p:spTree>
    <p:extLst>
      <p:ext uri="{BB962C8B-B14F-4D97-AF65-F5344CB8AC3E}">
        <p14:creationId xmlns:p14="http://schemas.microsoft.com/office/powerpoint/2010/main" val="1704177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550042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データ分析をまとめると情報収集、分析、行動をするという感じです。</a:t>
            </a:r>
            <a:endParaRPr kumimoji="1" lang="en-US" altLang="ja-JP" dirty="0"/>
          </a:p>
          <a:p>
            <a:endParaRPr kumimoji="1" lang="en-US" altLang="ja-JP" dirty="0"/>
          </a:p>
          <a:p>
            <a:r>
              <a:rPr kumimoji="1" lang="ja-JP" altLang="en-US" dirty="0"/>
              <a:t>次に日本でデータ分析が最近必要とされているのか？これまで必要とされていなかったのかを話してみたいと思います。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9</a:t>
            </a:fld>
            <a:endParaRPr lang="en-US"/>
          </a:p>
        </p:txBody>
      </p:sp>
    </p:spTree>
    <p:extLst>
      <p:ext uri="{BB962C8B-B14F-4D97-AF65-F5344CB8AC3E}">
        <p14:creationId xmlns:p14="http://schemas.microsoft.com/office/powerpoint/2010/main" val="2779476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データ分析をまとめると情報収集、分析、行動をするという感じです。</a:t>
            </a:r>
            <a:endParaRPr kumimoji="1" lang="en-US" altLang="ja-JP" dirty="0"/>
          </a:p>
          <a:p>
            <a:endParaRPr kumimoji="1" lang="en-US" altLang="ja-JP" dirty="0"/>
          </a:p>
          <a:p>
            <a:r>
              <a:rPr kumimoji="1" lang="ja-JP" altLang="en-US" dirty="0"/>
              <a:t>次に日本でデータ分析が最近必要とされているのか？これまで必要とされていなかったのかを話してみたいと思います。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10</a:t>
            </a:fld>
            <a:endParaRPr lang="en-US"/>
          </a:p>
        </p:txBody>
      </p:sp>
    </p:spTree>
    <p:extLst>
      <p:ext uri="{BB962C8B-B14F-4D97-AF65-F5344CB8AC3E}">
        <p14:creationId xmlns:p14="http://schemas.microsoft.com/office/powerpoint/2010/main" val="785482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営業</a:t>
            </a:r>
            <a:r>
              <a:rPr kumimoji="1" lang="en-US" altLang="ja-JP" dirty="0"/>
              <a:t>=</a:t>
            </a:r>
            <a:r>
              <a:rPr kumimoji="1" lang="ja-JP" altLang="en-US" dirty="0"/>
              <a:t>訪問したり集まったりするのが誠意</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11</a:t>
            </a:fld>
            <a:endParaRPr lang="en-US"/>
          </a:p>
        </p:txBody>
      </p:sp>
    </p:spTree>
    <p:extLst>
      <p:ext uri="{BB962C8B-B14F-4D97-AF65-F5344CB8AC3E}">
        <p14:creationId xmlns:p14="http://schemas.microsoft.com/office/powerpoint/2010/main" val="2414779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訪問しないのが誠意</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12</a:t>
            </a:fld>
            <a:endParaRPr lang="en-US"/>
          </a:p>
        </p:txBody>
      </p:sp>
    </p:spTree>
    <p:extLst>
      <p:ext uri="{BB962C8B-B14F-4D97-AF65-F5344CB8AC3E}">
        <p14:creationId xmlns:p14="http://schemas.microsoft.com/office/powerpoint/2010/main" val="1268335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14</a:t>
            </a:fld>
            <a:endParaRPr lang="en-US"/>
          </a:p>
        </p:txBody>
      </p:sp>
    </p:spTree>
    <p:extLst>
      <p:ext uri="{BB962C8B-B14F-4D97-AF65-F5344CB8AC3E}">
        <p14:creationId xmlns:p14="http://schemas.microsoft.com/office/powerpoint/2010/main" val="3695539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15</a:t>
            </a:fld>
            <a:endParaRPr lang="en-US"/>
          </a:p>
        </p:txBody>
      </p:sp>
    </p:spTree>
    <p:extLst>
      <p:ext uri="{BB962C8B-B14F-4D97-AF65-F5344CB8AC3E}">
        <p14:creationId xmlns:p14="http://schemas.microsoft.com/office/powerpoint/2010/main" val="27234792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2020/12/29</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24</a:t>
            </a:fld>
            <a:endParaRPr lang="en-US"/>
          </a:p>
        </p:txBody>
      </p:sp>
    </p:spTree>
    <p:extLst>
      <p:ext uri="{BB962C8B-B14F-4D97-AF65-F5344CB8AC3E}">
        <p14:creationId xmlns:p14="http://schemas.microsoft.com/office/powerpoint/2010/main" val="2727538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長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ja-JP" altLang="en-US"/>
              <a:t>マスター タイトルの書式設定</a:t>
            </a:r>
            <a:endParaRPr lang="en-US" dirty="0"/>
          </a:p>
        </p:txBody>
      </p:sp>
      <p:sp>
        <p:nvSpPr>
          <p:cNvPr id="3" name="サブタイトル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ja-JP" altLang="en-US"/>
              <a:t>マスター サブタイトルの書式設定</a:t>
            </a:r>
            <a:endParaRPr lang="en-US" dirty="0"/>
          </a:p>
        </p:txBody>
      </p:sp>
      <p:sp>
        <p:nvSpPr>
          <p:cNvPr id="8" name="日付プレースホルダー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83DCDF92-A159-46CD-AE7F-AE913F8A0C03}" type="datetime1">
              <a:rPr lang="ja-JP" altLang="en-US" smtClean="0"/>
              <a:t>2020/12/29</a:t>
            </a:fld>
            <a:endParaRPr lang="en-US" dirty="0"/>
          </a:p>
        </p:txBody>
      </p:sp>
      <p:sp>
        <p:nvSpPr>
          <p:cNvPr id="9" name="フッター プレースホルダー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9" name="タイトル 1"/>
          <p:cNvSpPr>
            <a:spLocks noGrp="1"/>
          </p:cNvSpPr>
          <p:nvPr>
            <p:ph type="title"/>
          </p:nvPr>
        </p:nvSpPr>
        <p:spPr>
          <a:xfrm>
            <a:off x="581192" y="702156"/>
            <a:ext cx="11029616" cy="1013800"/>
          </a:xfrm>
        </p:spPr>
        <p:txBody>
          <a:bodyPr rtlCol="0"/>
          <a:lstStyle/>
          <a:p>
            <a:pPr rtl="0"/>
            <a:r>
              <a:rPr lang="ja-JP" altLang="en-US"/>
              <a:t>マスター タイトルの書式設定</a:t>
            </a:r>
            <a:endParaRPr lang="en-US" dirty="0"/>
          </a:p>
        </p:txBody>
      </p:sp>
      <p:sp>
        <p:nvSpPr>
          <p:cNvPr id="3" name="縦書きテキスト プレースホルダー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日付プレースホルダー 3"/>
          <p:cNvSpPr>
            <a:spLocks noGrp="1"/>
          </p:cNvSpPr>
          <p:nvPr>
            <p:ph type="dt" sz="half" idx="10"/>
          </p:nvPr>
        </p:nvSpPr>
        <p:spPr/>
        <p:txBody>
          <a:bodyPr rtlCol="0"/>
          <a:lstStyle/>
          <a:p>
            <a:pPr rtl="0"/>
            <a:fld id="{63A43473-F0CF-4097-9FA0-5C73431C12E8}" type="datetime1">
              <a:rPr lang="ja-JP" altLang="en-US" smtClean="0"/>
              <a:t>2020/12/29</a:t>
            </a:fld>
            <a:endParaRPr lang="en-US" dirty="0"/>
          </a:p>
        </p:txBody>
      </p:sp>
      <p:sp>
        <p:nvSpPr>
          <p:cNvPr id="5" name="フッター プレースホルダー 4"/>
          <p:cNvSpPr>
            <a:spLocks noGrp="1"/>
          </p:cNvSpPr>
          <p:nvPr>
            <p:ph type="ftr" sz="quarter" idx="11"/>
          </p:nvPr>
        </p:nvSpPr>
        <p:spPr/>
        <p:txBody>
          <a:bodyPr rtlCol="0"/>
          <a:lstStyle/>
          <a:p>
            <a:pPr rtl="0"/>
            <a:endParaRPr lang="en-US" dirty="0"/>
          </a:p>
        </p:txBody>
      </p:sp>
      <p:sp>
        <p:nvSpPr>
          <p:cNvPr id="6" name="スライド番号プレースホルダー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テキスト">
    <p:spTree>
      <p:nvGrpSpPr>
        <p:cNvPr id="1" name=""/>
        <p:cNvGrpSpPr/>
        <p:nvPr/>
      </p:nvGrpSpPr>
      <p:grpSpPr>
        <a:xfrm>
          <a:off x="0" y="0"/>
          <a:ext cx="0" cy="0"/>
          <a:chOff x="0" y="0"/>
          <a:chExt cx="0" cy="0"/>
        </a:xfrm>
      </p:grpSpPr>
      <p:sp>
        <p:nvSpPr>
          <p:cNvPr id="7" name="長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縦書きタイトル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ja-JP" altLang="en-US"/>
              <a:t>マスター タイトルの書式設定</a:t>
            </a:r>
            <a:endParaRPr lang="en-US" dirty="0"/>
          </a:p>
        </p:txBody>
      </p:sp>
      <p:sp>
        <p:nvSpPr>
          <p:cNvPr id="3" name="縦書きテキスト プレースホルダー 2"/>
          <p:cNvSpPr>
            <a:spLocks noGrp="1"/>
          </p:cNvSpPr>
          <p:nvPr>
            <p:ph type="body" orient="vert" idx="1"/>
          </p:nvPr>
        </p:nvSpPr>
        <p:spPr>
          <a:xfrm>
            <a:off x="774923" y="863600"/>
            <a:ext cx="7161625" cy="4807326"/>
          </a:xfrm>
        </p:spPr>
        <p:txBody>
          <a:bodyPr vert="eaVert" rtlCol="0" anchor="t"/>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8" name="長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長方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長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付プレースホルダー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2D9E36F4-56C9-497D-985A-4547EE80C7E5}" type="datetime1">
              <a:rPr lang="ja-JP" altLang="en-US" smtClean="0"/>
              <a:t>2020/12/29</a:t>
            </a:fld>
            <a:endParaRPr lang="en-US" dirty="0"/>
          </a:p>
        </p:txBody>
      </p:sp>
      <p:sp>
        <p:nvSpPr>
          <p:cNvPr id="12" name="フッター プレースホルダー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スライド番号プレースホルダー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2" y="702156"/>
            <a:ext cx="11029616" cy="1188720"/>
          </a:xfrm>
        </p:spPr>
        <p:txBody>
          <a:bodyPr rtlCol="0"/>
          <a:lstStyle/>
          <a:p>
            <a:pPr rtl="0"/>
            <a:r>
              <a:rPr lang="ja-JP" altLang="en-US"/>
              <a:t>マスター タイトルの書式設定</a:t>
            </a:r>
            <a:endParaRPr lang="en-US" dirty="0"/>
          </a:p>
        </p:txBody>
      </p:sp>
      <p:sp>
        <p:nvSpPr>
          <p:cNvPr id="3" name="コンテンツ プレースホルダー 2"/>
          <p:cNvSpPr>
            <a:spLocks noGrp="1"/>
          </p:cNvSpPr>
          <p:nvPr>
            <p:ph idx="1"/>
          </p:nvPr>
        </p:nvSpPr>
        <p:spPr>
          <a:xfrm>
            <a:off x="581192" y="2340864"/>
            <a:ext cx="11029615" cy="3634486"/>
          </a:xfrm>
        </p:spPr>
        <p:txBody>
          <a:bodyPr rtlCol="0"/>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8" name="日付プレースホルダー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3FE9C3F6-23B1-4AC7-8654-56B71A245609}" type="datetime1">
              <a:rPr lang="ja-JP" altLang="en-US" smtClean="0"/>
              <a:t>2020/12/29</a:t>
            </a:fld>
            <a:endParaRPr lang="en-US" dirty="0"/>
          </a:p>
        </p:txBody>
      </p:sp>
      <p:sp>
        <p:nvSpPr>
          <p:cNvPr id="9" name="フッター プレースホルダー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8" name="長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defRPr>
            </a:lvl1pPr>
          </a:lstStyle>
          <a:p>
            <a:pPr rtl="0"/>
            <a:r>
              <a:rPr lang="ja-JP" altLang="en-US"/>
              <a:t>マスター タイトルの書式設定</a:t>
            </a:r>
            <a:endParaRPr lang="en-US" dirty="0"/>
          </a:p>
        </p:txBody>
      </p:sp>
      <p:sp>
        <p:nvSpPr>
          <p:cNvPr id="3" name="テキスト プレースホルダー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ja-JP" altLang="en-US"/>
              <a:t>マスター テキストの書式設定</a:t>
            </a:r>
          </a:p>
        </p:txBody>
      </p:sp>
      <p:sp>
        <p:nvSpPr>
          <p:cNvPr id="7" name="日付プレースホルダー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48EED29A-E673-4AAF-8414-A0538097D4FB}" type="datetime1">
              <a:rPr lang="ja-JP" altLang="en-US" smtClean="0"/>
              <a:t>2020/12/29</a:t>
            </a:fld>
            <a:endParaRPr lang="en-US" dirty="0"/>
          </a:p>
        </p:txBody>
      </p:sp>
      <p:sp>
        <p:nvSpPr>
          <p:cNvPr id="9" name="フッター プレースホルダー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3" y="729658"/>
            <a:ext cx="11029616" cy="988332"/>
          </a:xfrm>
        </p:spPr>
        <p:txBody>
          <a:bodyPr rtlCol="0"/>
          <a:lstStyle/>
          <a:p>
            <a:pPr rtl="0"/>
            <a:r>
              <a:rPr lang="ja-JP" altLang="en-US"/>
              <a:t>マスター タイトルの書式設定</a:t>
            </a:r>
            <a:endParaRPr lang="en-US" dirty="0"/>
          </a:p>
        </p:txBody>
      </p:sp>
      <p:sp>
        <p:nvSpPr>
          <p:cNvPr id="3" name="コンテンツ プレースホルダー 2"/>
          <p:cNvSpPr>
            <a:spLocks noGrp="1"/>
          </p:cNvSpPr>
          <p:nvPr>
            <p:ph sz="half" idx="1"/>
          </p:nvPr>
        </p:nvSpPr>
        <p:spPr>
          <a:xfrm>
            <a:off x="581193" y="2228003"/>
            <a:ext cx="5194767" cy="3633047"/>
          </a:xfrm>
        </p:spPr>
        <p:txBody>
          <a:bodyPr rtlCol="0">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コンテンツ プレースホルダー 3"/>
          <p:cNvSpPr>
            <a:spLocks noGrp="1"/>
          </p:cNvSpPr>
          <p:nvPr>
            <p:ph sz="half" idx="2"/>
          </p:nvPr>
        </p:nvSpPr>
        <p:spPr>
          <a:xfrm>
            <a:off x="6416039" y="2228003"/>
            <a:ext cx="5194769" cy="3633047"/>
          </a:xfrm>
        </p:spPr>
        <p:txBody>
          <a:bodyPr rtlCol="0">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5" name="日付プレースホルダー 4"/>
          <p:cNvSpPr>
            <a:spLocks noGrp="1"/>
          </p:cNvSpPr>
          <p:nvPr>
            <p:ph type="dt" sz="half" idx="10"/>
          </p:nvPr>
        </p:nvSpPr>
        <p:spPr/>
        <p:txBody>
          <a:bodyPr rtlCol="0"/>
          <a:lstStyle/>
          <a:p>
            <a:pPr rtl="0"/>
            <a:fld id="{D2AF9471-7E3C-43CD-B2AE-E0996B6FCF28}" type="datetime1">
              <a:rPr lang="ja-JP" altLang="en-US" smtClean="0"/>
              <a:t>2020/12/29</a:t>
            </a:fld>
            <a:endParaRPr lang="en-US" dirty="0"/>
          </a:p>
        </p:txBody>
      </p:sp>
      <p:sp>
        <p:nvSpPr>
          <p:cNvPr id="6" name="フッター プレースホルダー 5"/>
          <p:cNvSpPr>
            <a:spLocks noGrp="1"/>
          </p:cNvSpPr>
          <p:nvPr>
            <p:ph type="ftr" sz="quarter" idx="11"/>
          </p:nvPr>
        </p:nvSpPr>
        <p:spPr/>
        <p:txBody>
          <a:bodyPr rtlCol="0"/>
          <a:lstStyle/>
          <a:p>
            <a:pPr rtl="0"/>
            <a:endParaRPr lang="en-US" dirty="0"/>
          </a:p>
        </p:txBody>
      </p:sp>
      <p:sp>
        <p:nvSpPr>
          <p:cNvPr id="7" name="スライド番号プレースホルダー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12" name="タイトル 1"/>
          <p:cNvSpPr>
            <a:spLocks noGrp="1"/>
          </p:cNvSpPr>
          <p:nvPr>
            <p:ph type="title"/>
          </p:nvPr>
        </p:nvSpPr>
        <p:spPr>
          <a:xfrm>
            <a:off x="581193" y="729658"/>
            <a:ext cx="11029616" cy="988332"/>
          </a:xfrm>
        </p:spPr>
        <p:txBody>
          <a:bodyPr rtlCol="0"/>
          <a:lstStyle/>
          <a:p>
            <a:pPr rtl="0"/>
            <a:r>
              <a:rPr lang="ja-JP" altLang="en-US"/>
              <a:t>マスター タイトルの書式設定</a:t>
            </a:r>
            <a:endParaRPr lang="en-US" dirty="0"/>
          </a:p>
        </p:txBody>
      </p:sp>
      <p:sp>
        <p:nvSpPr>
          <p:cNvPr id="3" name="テキスト プレースホルダー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a:t>マスター テキストの書式設定</a:t>
            </a:r>
          </a:p>
        </p:txBody>
      </p:sp>
      <p:sp>
        <p:nvSpPr>
          <p:cNvPr id="4" name="コンテンツ プレースホルダー 3"/>
          <p:cNvSpPr>
            <a:spLocks noGrp="1"/>
          </p:cNvSpPr>
          <p:nvPr>
            <p:ph sz="half" idx="2"/>
          </p:nvPr>
        </p:nvSpPr>
        <p:spPr>
          <a:xfrm>
            <a:off x="581194" y="2926052"/>
            <a:ext cx="5194766" cy="2934999"/>
          </a:xfrm>
        </p:spPr>
        <p:txBody>
          <a:bodyPr rtlCol="0" anchor="t">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5" name="テキスト プレースホルダー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ja-JP" altLang="en-US"/>
              <a:t>マスター テキストの書式設定</a:t>
            </a:r>
          </a:p>
        </p:txBody>
      </p:sp>
      <p:sp>
        <p:nvSpPr>
          <p:cNvPr id="6" name="コンテンツ プレースホルダー 5"/>
          <p:cNvSpPr>
            <a:spLocks noGrp="1"/>
          </p:cNvSpPr>
          <p:nvPr>
            <p:ph sz="quarter" idx="4"/>
          </p:nvPr>
        </p:nvSpPr>
        <p:spPr>
          <a:xfrm>
            <a:off x="6416037" y="2926052"/>
            <a:ext cx="5194771" cy="2934999"/>
          </a:xfrm>
        </p:spPr>
        <p:txBody>
          <a:bodyPr rtlCol="0" anchor="t">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7" name="日付プレースホルダー 6"/>
          <p:cNvSpPr>
            <a:spLocks noGrp="1"/>
          </p:cNvSpPr>
          <p:nvPr>
            <p:ph type="dt" sz="half" idx="10"/>
          </p:nvPr>
        </p:nvSpPr>
        <p:spPr/>
        <p:txBody>
          <a:bodyPr rtlCol="0"/>
          <a:lstStyle/>
          <a:p>
            <a:pPr rtl="0"/>
            <a:fld id="{42EAD7D0-3BCF-438D-AF45-776548880E3E}" type="datetime1">
              <a:rPr lang="ja-JP" altLang="en-US" smtClean="0"/>
              <a:t>2020/12/29</a:t>
            </a:fld>
            <a:endParaRPr lang="en-US" dirty="0"/>
          </a:p>
        </p:txBody>
      </p:sp>
      <p:sp>
        <p:nvSpPr>
          <p:cNvPr id="8" name="フッター プレースホルダー 7"/>
          <p:cNvSpPr>
            <a:spLocks noGrp="1"/>
          </p:cNvSpPr>
          <p:nvPr>
            <p:ph type="ftr" sz="quarter" idx="11"/>
          </p:nvPr>
        </p:nvSpPr>
        <p:spPr/>
        <p:txBody>
          <a:bodyPr rtlCol="0"/>
          <a:lstStyle/>
          <a:p>
            <a:pPr rtl="0"/>
            <a:endParaRPr lang="en-US" dirty="0"/>
          </a:p>
        </p:txBody>
      </p:sp>
      <p:sp>
        <p:nvSpPr>
          <p:cNvPr id="9" name="スライド番号プレースホルダー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8" name="タイトル 1"/>
          <p:cNvSpPr>
            <a:spLocks noGrp="1"/>
          </p:cNvSpPr>
          <p:nvPr>
            <p:ph type="title"/>
          </p:nvPr>
        </p:nvSpPr>
        <p:spPr>
          <a:xfrm>
            <a:off x="575894" y="729658"/>
            <a:ext cx="11029616" cy="988332"/>
          </a:xfrm>
        </p:spPr>
        <p:txBody>
          <a:bodyPr rtlCol="0"/>
          <a:lstStyle/>
          <a:p>
            <a:pPr rtl="0"/>
            <a:r>
              <a:rPr lang="ja-JP" altLang="en-US"/>
              <a:t>マスター タイトルの書式設定</a:t>
            </a:r>
            <a:endParaRPr lang="en-US" dirty="0"/>
          </a:p>
        </p:txBody>
      </p:sp>
      <p:sp>
        <p:nvSpPr>
          <p:cNvPr id="3" name="日付プレースホルダー 2"/>
          <p:cNvSpPr>
            <a:spLocks noGrp="1"/>
          </p:cNvSpPr>
          <p:nvPr>
            <p:ph type="dt" sz="half" idx="10"/>
          </p:nvPr>
        </p:nvSpPr>
        <p:spPr/>
        <p:txBody>
          <a:bodyPr rtlCol="0"/>
          <a:lstStyle/>
          <a:p>
            <a:pPr rtl="0"/>
            <a:fld id="{095BB670-9BB6-41E9-8402-5ADF041FD5DA}" type="datetime1">
              <a:rPr lang="ja-JP" altLang="en-US" smtClean="0"/>
              <a:t>2020/12/29</a:t>
            </a:fld>
            <a:endParaRPr lang="en-US" dirty="0"/>
          </a:p>
        </p:txBody>
      </p:sp>
      <p:sp>
        <p:nvSpPr>
          <p:cNvPr id="4" name="フッター プレースホルダー 3"/>
          <p:cNvSpPr>
            <a:spLocks noGrp="1"/>
          </p:cNvSpPr>
          <p:nvPr>
            <p:ph type="ftr" sz="quarter" idx="11"/>
          </p:nvPr>
        </p:nvSpPr>
        <p:spPr/>
        <p:txBody>
          <a:bodyPr rtlCol="0"/>
          <a:lstStyle/>
          <a:p>
            <a:pPr rtl="0"/>
            <a:endParaRPr lang="en-US" dirty="0"/>
          </a:p>
        </p:txBody>
      </p:sp>
      <p:sp>
        <p:nvSpPr>
          <p:cNvPr id="5" name="スライド番号プレースホルダー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rtlCol="0"/>
          <a:lstStyle/>
          <a:p>
            <a:pPr rtl="0"/>
            <a:fld id="{B64CBAF2-9AF4-4C61-80A6-A4165AC07DD4}" type="datetime1">
              <a:rPr lang="ja-JP" altLang="en-US" smtClean="0"/>
              <a:t>2020/12/29</a:t>
            </a:fld>
            <a:endParaRPr lang="en-US" dirty="0"/>
          </a:p>
        </p:txBody>
      </p:sp>
      <p:sp>
        <p:nvSpPr>
          <p:cNvPr id="3" name="フッター プレースホルダー 2"/>
          <p:cNvSpPr>
            <a:spLocks noGrp="1"/>
          </p:cNvSpPr>
          <p:nvPr>
            <p:ph type="ftr" sz="quarter" idx="11"/>
          </p:nvPr>
        </p:nvSpPr>
        <p:spPr/>
        <p:txBody>
          <a:bodyPr rtlCol="0"/>
          <a:lstStyle/>
          <a:p>
            <a:pPr rtl="0"/>
            <a:endParaRPr lang="en-US" dirty="0"/>
          </a:p>
        </p:txBody>
      </p:sp>
      <p:sp>
        <p:nvSpPr>
          <p:cNvPr id="4" name="スライド番号プレースホルダー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キャプション付きのコンテンツ">
    <p:spTree>
      <p:nvGrpSpPr>
        <p:cNvPr id="1" name=""/>
        <p:cNvGrpSpPr/>
        <p:nvPr/>
      </p:nvGrpSpPr>
      <p:grpSpPr>
        <a:xfrm>
          <a:off x="0" y="0"/>
          <a:ext cx="0" cy="0"/>
          <a:chOff x="0" y="0"/>
          <a:chExt cx="0" cy="0"/>
        </a:xfrm>
      </p:grpSpPr>
      <p:sp>
        <p:nvSpPr>
          <p:cNvPr id="9" name="長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title"/>
          </p:nvPr>
        </p:nvSpPr>
        <p:spPr>
          <a:xfrm>
            <a:off x="767857" y="933450"/>
            <a:ext cx="3031852" cy="1722419"/>
          </a:xfrm>
        </p:spPr>
        <p:txBody>
          <a:bodyPr rtlCol="0" anchor="b">
            <a:normAutofit/>
          </a:bodyPr>
          <a:lstStyle>
            <a:lvl1pPr algn="l">
              <a:defRPr sz="2400" b="0">
                <a:solidFill>
                  <a:srgbClr val="FFFFFF"/>
                </a:solidFill>
              </a:defRPr>
            </a:lvl1pPr>
          </a:lstStyle>
          <a:p>
            <a:pPr rtl="0"/>
            <a:r>
              <a:rPr lang="ja-JP" altLang="en-US"/>
              <a:t>マスター タイトルの書式設定</a:t>
            </a:r>
            <a:endParaRPr lang="en-US" dirty="0"/>
          </a:p>
        </p:txBody>
      </p:sp>
      <p:sp>
        <p:nvSpPr>
          <p:cNvPr id="3" name="コンテンツ プレースホルダー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テキスト プレースホルダー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a:t>マスター テキストの書式設定</a:t>
            </a:r>
          </a:p>
        </p:txBody>
      </p:sp>
      <p:sp>
        <p:nvSpPr>
          <p:cNvPr id="8" name="日付プレースホルダー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15E8BA45-A90A-4071-A13D-6AC57A8D06A3}" type="datetime1">
              <a:rPr lang="ja-JP" altLang="en-US" smtClean="0"/>
              <a:t>2020/12/29</a:t>
            </a:fld>
            <a:endParaRPr lang="en-US" dirty="0"/>
          </a:p>
        </p:txBody>
      </p:sp>
      <p:sp>
        <p:nvSpPr>
          <p:cNvPr id="10" name="フッター プレースホルダー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スライド番号プレースホルダー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キャプション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defRPr>
            </a:lvl1pPr>
          </a:lstStyle>
          <a:p>
            <a:pPr rtl="0"/>
            <a:r>
              <a:rPr lang="ja-JP" altLang="en-US"/>
              <a:t>マスター タイトルの書式設定</a:t>
            </a:r>
            <a:endParaRPr lang="en-US" dirty="0"/>
          </a:p>
        </p:txBody>
      </p:sp>
      <p:sp>
        <p:nvSpPr>
          <p:cNvPr id="3" name="図プレースホルダー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ja-JP" altLang="en-US"/>
              <a:t>アイコンをクリックして図を追加</a:t>
            </a:r>
            <a:endParaRPr lang="en-US" dirty="0"/>
          </a:p>
        </p:txBody>
      </p:sp>
      <p:sp>
        <p:nvSpPr>
          <p:cNvPr id="4" name="テキスト プレースホルダー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a:t>マスター テキストの書式設定</a:t>
            </a:r>
          </a:p>
        </p:txBody>
      </p:sp>
      <p:sp>
        <p:nvSpPr>
          <p:cNvPr id="5" name="日付プレースホルダー 4"/>
          <p:cNvSpPr>
            <a:spLocks noGrp="1"/>
          </p:cNvSpPr>
          <p:nvPr>
            <p:ph type="dt" sz="half" idx="10"/>
          </p:nvPr>
        </p:nvSpPr>
        <p:spPr/>
        <p:txBody>
          <a:bodyPr rtlCol="0"/>
          <a:lstStyle/>
          <a:p>
            <a:pPr rtl="0"/>
            <a:fld id="{AC67FAA8-A50A-40C1-B5A1-A17F7AE628E9}" type="datetime1">
              <a:rPr lang="ja-JP" altLang="en-US" smtClean="0"/>
              <a:t>2020/12/29</a:t>
            </a:fld>
            <a:endParaRPr lang="en-US" dirty="0"/>
          </a:p>
        </p:txBody>
      </p:sp>
      <p:sp>
        <p:nvSpPr>
          <p:cNvPr id="6" name="フッター プレースホルダー 5"/>
          <p:cNvSpPr>
            <a:spLocks noGrp="1"/>
          </p:cNvSpPr>
          <p:nvPr>
            <p:ph type="ftr" sz="quarter" idx="11"/>
          </p:nvPr>
        </p:nvSpPr>
        <p:spPr/>
        <p:txBody>
          <a:bodyPr rtlCol="0"/>
          <a:lstStyle/>
          <a:p>
            <a:pPr algn="l" rtl="0"/>
            <a:endParaRPr lang="en-US" dirty="0"/>
          </a:p>
        </p:txBody>
      </p:sp>
      <p:sp>
        <p:nvSpPr>
          <p:cNvPr id="7" name="スライド番号プレースホルダー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ja" dirty="0"/>
              <a:t>マスター タイトルの書式設定</a:t>
            </a:r>
            <a:endParaRPr lang="en-US" dirty="0"/>
          </a:p>
        </p:txBody>
      </p:sp>
      <p:sp>
        <p:nvSpPr>
          <p:cNvPr id="3" name="テキスト プレースホルダー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ja" dirty="0"/>
              <a:t>マスター テキストの書式設定</a:t>
            </a:r>
          </a:p>
          <a:p>
            <a:pPr lvl="1" rtl="0"/>
            <a:r>
              <a:rPr lang="ja" dirty="0"/>
              <a:t>第 2 レベル</a:t>
            </a:r>
          </a:p>
          <a:p>
            <a:pPr lvl="2" rtl="0"/>
            <a:r>
              <a:rPr lang="ja" dirty="0"/>
              <a:t>第 3 レベル</a:t>
            </a:r>
          </a:p>
          <a:p>
            <a:pPr lvl="3" rtl="0"/>
            <a:r>
              <a:rPr lang="ja" dirty="0"/>
              <a:t>第 4 レベル</a:t>
            </a:r>
          </a:p>
          <a:p>
            <a:pPr lvl="4" rtl="0"/>
            <a:r>
              <a:rPr lang="ja" dirty="0"/>
              <a:t>第 5 レベル</a:t>
            </a:r>
            <a:endParaRPr lang="en-US" dirty="0"/>
          </a:p>
        </p:txBody>
      </p:sp>
      <p:sp>
        <p:nvSpPr>
          <p:cNvPr id="4" name="日付プレースホルダー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eiryo UI" panose="020B0604030504040204" pitchFamily="50" charset="-128"/>
                <a:ea typeface="Meiryo UI" panose="020B0604030504040204" pitchFamily="50" charset="-128"/>
              </a:defRPr>
            </a:lvl1pPr>
          </a:lstStyle>
          <a:p>
            <a:fld id="{8288BDA2-415F-4853-9C1B-2BDC206538FD}" type="datetime1">
              <a:rPr lang="ja-JP" altLang="en-US" noProof="0" smtClean="0"/>
              <a:t>2020/12/29</a:t>
            </a:fld>
            <a:endParaRPr lang="ja-JP" altLang="en-US" noProof="0" dirty="0"/>
          </a:p>
        </p:txBody>
      </p:sp>
      <p:sp>
        <p:nvSpPr>
          <p:cNvPr id="5" name="フッター プレースホルダー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eiryo UI" panose="020B0604030504040204" pitchFamily="50" charset="-128"/>
                <a:ea typeface="Meiryo UI" panose="020B0604030504040204" pitchFamily="50" charset="-128"/>
              </a:defRPr>
            </a:lvl1pPr>
          </a:lstStyle>
          <a:p>
            <a:fld id="{3A98EE3D-8CD1-4C3F-BD1C-C98C9596463C}" type="slidenum">
              <a:rPr lang="en-US" altLang="ja-JP" noProof="0" smtClean="0"/>
              <a:pPr/>
              <a:t>‹#›</a:t>
            </a:fld>
            <a:endParaRPr lang="ja-JP" altLang="en-US" noProof="0" dirty="0"/>
          </a:p>
        </p:txBody>
      </p:sp>
      <p:sp>
        <p:nvSpPr>
          <p:cNvPr id="9" name="長方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長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長方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kumimoji="1" sz="2800" b="1" kern="1200" cap="all">
          <a:solidFill>
            <a:schemeClr val="tx1">
              <a:lumMod val="75000"/>
              <a:lumOff val="25000"/>
            </a:schemeClr>
          </a:solidFill>
          <a:latin typeface="Meiryo UI" panose="020B0604030504040204" pitchFamily="50" charset="-128"/>
          <a:ea typeface="Meiryo UI" panose="020B0604030504040204"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kumimoji="1" sz="17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4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1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1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長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タイトル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rtlCol="0">
            <a:normAutofit fontScale="90000"/>
          </a:bodyPr>
          <a:lstStyle/>
          <a:p>
            <a:br>
              <a:rPr lang="en-US" altLang="ja" dirty="0"/>
            </a:br>
            <a:br>
              <a:rPr lang="en-US" altLang="ja" dirty="0"/>
            </a:br>
            <a:br>
              <a:rPr lang="en-US" altLang="ja" dirty="0"/>
            </a:br>
            <a:endParaRPr lang="ja" dirty="0"/>
          </a:p>
        </p:txBody>
      </p:sp>
      <p:sp>
        <p:nvSpPr>
          <p:cNvPr id="20" name="長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長方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長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画像 5" descr="ロゴのクローズ アップ&#10;&#10;自動生成された説明">
            <a:extLst>
              <a:ext uri="{FF2B5EF4-FFF2-40B4-BE49-F238E27FC236}">
                <a16:creationId xmlns:a16="http://schemas.microsoft.com/office/drawing/2014/main" id="{F1A8C364-94D4-4630-BAD0-78722F347055}"/>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448733" y="5226341"/>
            <a:ext cx="11260667" cy="1165992"/>
          </a:xfrm>
          <a:prstGeom prst="rect">
            <a:avLst/>
          </a:prstGeom>
        </p:spPr>
      </p:pic>
      <p:sp>
        <p:nvSpPr>
          <p:cNvPr id="4" name="テキスト ボックス 3">
            <a:extLst>
              <a:ext uri="{FF2B5EF4-FFF2-40B4-BE49-F238E27FC236}">
                <a16:creationId xmlns:a16="http://schemas.microsoft.com/office/drawing/2014/main" id="{7314AF69-7216-45AF-8343-2E33841E3FC8}"/>
              </a:ext>
            </a:extLst>
          </p:cNvPr>
          <p:cNvSpPr txBox="1"/>
          <p:nvPr/>
        </p:nvSpPr>
        <p:spPr>
          <a:xfrm>
            <a:off x="1844083" y="2069325"/>
            <a:ext cx="8467763" cy="1446550"/>
          </a:xfrm>
          <a:prstGeom prst="rect">
            <a:avLst/>
          </a:prstGeom>
          <a:noFill/>
        </p:spPr>
        <p:txBody>
          <a:bodyPr wrap="square" rtlCol="0">
            <a:spAutoFit/>
          </a:bodyPr>
          <a:lstStyle/>
          <a:p>
            <a:r>
              <a:rPr kumimoji="1" lang="en-US" altLang="ja-JP" sz="4400" dirty="0">
                <a:latin typeface="+mj-lt"/>
                <a:ea typeface="+mj-ea"/>
              </a:rPr>
              <a:t>Dash</a:t>
            </a:r>
            <a:r>
              <a:rPr kumimoji="1" lang="ja-JP" altLang="en-US" sz="4400" dirty="0">
                <a:latin typeface="+mj-ea"/>
                <a:ea typeface="+mj-ea"/>
              </a:rPr>
              <a:t>を使ってインタラクティブにデータを可視化しよう！</a:t>
            </a:r>
          </a:p>
        </p:txBody>
      </p:sp>
      <p:pic>
        <p:nvPicPr>
          <p:cNvPr id="7" name="図 6">
            <a:extLst>
              <a:ext uri="{FF2B5EF4-FFF2-40B4-BE49-F238E27FC236}">
                <a16:creationId xmlns:a16="http://schemas.microsoft.com/office/drawing/2014/main" id="{D2F4C4FF-B468-4B72-AC87-2B305F5BD1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2330" y="122462"/>
            <a:ext cx="2606908" cy="897969"/>
          </a:xfrm>
          <a:prstGeom prst="rect">
            <a:avLst/>
          </a:prstGeom>
        </p:spPr>
      </p:pic>
      <p:sp>
        <p:nvSpPr>
          <p:cNvPr id="9" name="四角形: 角を丸くする 8">
            <a:extLst>
              <a:ext uri="{FF2B5EF4-FFF2-40B4-BE49-F238E27FC236}">
                <a16:creationId xmlns:a16="http://schemas.microsoft.com/office/drawing/2014/main" id="{A1FE3F1C-36C2-425C-BDFE-2D07A9AC07DE}"/>
              </a:ext>
            </a:extLst>
          </p:cNvPr>
          <p:cNvSpPr/>
          <p:nvPr/>
        </p:nvSpPr>
        <p:spPr>
          <a:xfrm>
            <a:off x="5146766" y="4936071"/>
            <a:ext cx="6803934" cy="144655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ja-JP" b="0" i="0" dirty="0">
                <a:solidFill>
                  <a:srgbClr val="333333"/>
                </a:solidFill>
                <a:effectLst/>
              </a:rPr>
              <a:t>Python</a:t>
            </a:r>
            <a:r>
              <a:rPr lang="ja-JP" altLang="en-US" b="0" i="0" dirty="0">
                <a:solidFill>
                  <a:srgbClr val="333333"/>
                </a:solidFill>
                <a:effectLst/>
                <a:latin typeface="+mn-ea"/>
              </a:rPr>
              <a:t>インタラクティブ・データビジュアライゼーション入門 </a:t>
            </a:r>
            <a:endParaRPr lang="en-US" altLang="ja-JP" b="0" i="0" dirty="0">
              <a:solidFill>
                <a:srgbClr val="333333"/>
              </a:solidFill>
              <a:effectLst/>
              <a:latin typeface="+mn-ea"/>
            </a:endParaRPr>
          </a:p>
          <a:p>
            <a:pPr algn="r"/>
            <a:r>
              <a:rPr lang="en-US" altLang="ja-JP" b="0" i="0" dirty="0">
                <a:solidFill>
                  <a:srgbClr val="333333"/>
                </a:solidFill>
                <a:effectLst/>
                <a:latin typeface="+mn-ea"/>
              </a:rPr>
              <a:t>- </a:t>
            </a:r>
            <a:r>
              <a:rPr lang="en-US" altLang="ja-JP" b="0" i="0" dirty="0">
                <a:solidFill>
                  <a:srgbClr val="333333"/>
                </a:solidFill>
                <a:effectLst/>
              </a:rPr>
              <a:t>COVID-19</a:t>
            </a:r>
            <a:r>
              <a:rPr lang="ja-JP" altLang="en-US" b="0" i="0" dirty="0">
                <a:solidFill>
                  <a:srgbClr val="333333"/>
                </a:solidFill>
                <a:effectLst/>
                <a:latin typeface="+mn-ea"/>
              </a:rPr>
              <a:t>のデータを使ったインタラクティブ可視化事例 </a:t>
            </a:r>
            <a:r>
              <a:rPr lang="en-US" altLang="ja-JP" b="0" i="0" dirty="0">
                <a:solidFill>
                  <a:srgbClr val="333333"/>
                </a:solidFill>
                <a:effectLst/>
                <a:latin typeface="+mn-ea"/>
              </a:rPr>
              <a:t>-</a:t>
            </a:r>
          </a:p>
          <a:p>
            <a:pPr algn="r"/>
            <a:r>
              <a:rPr kumimoji="1" lang="en-US" altLang="ja-JP" dirty="0">
                <a:solidFill>
                  <a:schemeClr val="tx1"/>
                </a:solidFill>
              </a:rPr>
              <a:t>2021/1/12</a:t>
            </a:r>
          </a:p>
          <a:p>
            <a:pPr algn="r"/>
            <a:r>
              <a:rPr kumimoji="1" lang="ja-JP" altLang="en-US" dirty="0">
                <a:solidFill>
                  <a:schemeClr val="tx1"/>
                </a:solidFill>
                <a:latin typeface="+mn-ea"/>
              </a:rPr>
              <a:t>合同会社長目 小川 英幸</a:t>
            </a:r>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2202E4A-4489-47E8-BD3D-86E40D4376B9}"/>
              </a:ext>
            </a:extLst>
          </p:cNvPr>
          <p:cNvSpPr txBox="1"/>
          <p:nvPr/>
        </p:nvSpPr>
        <p:spPr>
          <a:xfrm>
            <a:off x="1768279" y="2290580"/>
            <a:ext cx="8655442" cy="1754326"/>
          </a:xfrm>
          <a:prstGeom prst="rect">
            <a:avLst/>
          </a:prstGeom>
          <a:noFill/>
        </p:spPr>
        <p:txBody>
          <a:bodyPr wrap="square" rtlCol="0">
            <a:spAutoFit/>
          </a:bodyPr>
          <a:lstStyle/>
          <a:p>
            <a:pPr algn="ctr"/>
            <a:r>
              <a:rPr kumimoji="1" lang="ja-JP" altLang="en-US" sz="3600" dirty="0"/>
              <a:t>最近データ分析が</a:t>
            </a:r>
            <a:endParaRPr kumimoji="1" lang="en-US" altLang="ja-JP" sz="3600" dirty="0"/>
          </a:p>
          <a:p>
            <a:pPr algn="ctr"/>
            <a:endParaRPr kumimoji="1" lang="en-US" altLang="ja-JP" sz="3600" dirty="0"/>
          </a:p>
          <a:p>
            <a:pPr algn="ctr"/>
            <a:r>
              <a:rPr kumimoji="1" lang="ja-JP" altLang="en-US" sz="3600" dirty="0"/>
              <a:t>より必要とされるようになった理由は？</a:t>
            </a:r>
          </a:p>
        </p:txBody>
      </p:sp>
    </p:spTree>
    <p:extLst>
      <p:ext uri="{BB962C8B-B14F-4D97-AF65-F5344CB8AC3E}">
        <p14:creationId xmlns:p14="http://schemas.microsoft.com/office/powerpoint/2010/main" val="2783474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D0ADE8EC-BD66-4DA4-9F8F-FD6500F84B8A}"/>
              </a:ext>
            </a:extLst>
          </p:cNvPr>
          <p:cNvSpPr txBox="1"/>
          <p:nvPr/>
        </p:nvSpPr>
        <p:spPr>
          <a:xfrm>
            <a:off x="2765946" y="709683"/>
            <a:ext cx="6660107" cy="584775"/>
          </a:xfrm>
          <a:prstGeom prst="rect">
            <a:avLst/>
          </a:prstGeom>
          <a:noFill/>
        </p:spPr>
        <p:txBody>
          <a:bodyPr wrap="square" rtlCol="0">
            <a:spAutoFit/>
          </a:bodyPr>
          <a:lstStyle/>
          <a:p>
            <a:pPr algn="ctr"/>
            <a:r>
              <a:rPr kumimoji="1" lang="ja-JP" altLang="en-US" sz="3200" dirty="0"/>
              <a:t>ビジネスシーン　</a:t>
            </a:r>
            <a:r>
              <a:rPr kumimoji="1" lang="en-US" altLang="ja-JP" sz="3200" dirty="0">
                <a:latin typeface="+mj-ea"/>
                <a:ea typeface="+mj-ea"/>
              </a:rPr>
              <a:t>Before COVID-19</a:t>
            </a:r>
            <a:endParaRPr kumimoji="1" lang="ja-JP" altLang="en-US" sz="3200" dirty="0">
              <a:latin typeface="+mj-ea"/>
              <a:ea typeface="+mj-ea"/>
            </a:endParaRPr>
          </a:p>
        </p:txBody>
      </p:sp>
      <p:pic>
        <p:nvPicPr>
          <p:cNvPr id="6" name="図 5">
            <a:extLst>
              <a:ext uri="{FF2B5EF4-FFF2-40B4-BE49-F238E27FC236}">
                <a16:creationId xmlns:a16="http://schemas.microsoft.com/office/drawing/2014/main" id="{3104EC42-1F49-4413-A96D-721936C51C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4828" y="1466756"/>
            <a:ext cx="7022342" cy="4681561"/>
          </a:xfrm>
          <a:prstGeom prst="rect">
            <a:avLst/>
          </a:prstGeom>
        </p:spPr>
      </p:pic>
      <p:sp>
        <p:nvSpPr>
          <p:cNvPr id="7" name="テキスト ボックス 6">
            <a:extLst>
              <a:ext uri="{FF2B5EF4-FFF2-40B4-BE49-F238E27FC236}">
                <a16:creationId xmlns:a16="http://schemas.microsoft.com/office/drawing/2014/main" id="{84298AC4-9CB0-404B-81B6-E7B0DCD85502}"/>
              </a:ext>
            </a:extLst>
          </p:cNvPr>
          <p:cNvSpPr txBox="1"/>
          <p:nvPr/>
        </p:nvSpPr>
        <p:spPr>
          <a:xfrm>
            <a:off x="7042244" y="6141494"/>
            <a:ext cx="4767618" cy="415498"/>
          </a:xfrm>
          <a:prstGeom prst="rect">
            <a:avLst/>
          </a:prstGeom>
          <a:noFill/>
        </p:spPr>
        <p:txBody>
          <a:bodyPr wrap="square" rtlCol="0">
            <a:spAutoFit/>
          </a:bodyPr>
          <a:lstStyle/>
          <a:p>
            <a:r>
              <a:rPr kumimoji="1" lang="en-US" altLang="ja-JP" sz="1050" dirty="0"/>
              <a:t>https://unsplash.com/photos/I9meM8YQ9DM?utm_source=unsplash&amp;utm_medium=referral&amp;utm_content=creditShareLink</a:t>
            </a:r>
            <a:endParaRPr kumimoji="1" lang="ja-JP" altLang="en-US" sz="1050" dirty="0"/>
          </a:p>
        </p:txBody>
      </p:sp>
    </p:spTree>
    <p:extLst>
      <p:ext uri="{BB962C8B-B14F-4D97-AF65-F5344CB8AC3E}">
        <p14:creationId xmlns:p14="http://schemas.microsoft.com/office/powerpoint/2010/main" val="1261477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D0ADE8EC-BD66-4DA4-9F8F-FD6500F84B8A}"/>
              </a:ext>
            </a:extLst>
          </p:cNvPr>
          <p:cNvSpPr txBox="1"/>
          <p:nvPr/>
        </p:nvSpPr>
        <p:spPr>
          <a:xfrm>
            <a:off x="2765946" y="709683"/>
            <a:ext cx="6660107" cy="584775"/>
          </a:xfrm>
          <a:prstGeom prst="rect">
            <a:avLst/>
          </a:prstGeom>
          <a:noFill/>
        </p:spPr>
        <p:txBody>
          <a:bodyPr wrap="square" rtlCol="0">
            <a:spAutoFit/>
          </a:bodyPr>
          <a:lstStyle/>
          <a:p>
            <a:pPr algn="ctr"/>
            <a:r>
              <a:rPr kumimoji="1" lang="ja-JP" altLang="en-US" sz="3200" dirty="0"/>
              <a:t>ビジネスシーン　</a:t>
            </a:r>
            <a:r>
              <a:rPr kumimoji="1" lang="en-US" altLang="ja-JP" sz="3200" dirty="0">
                <a:latin typeface="+mj-ea"/>
                <a:ea typeface="+mj-ea"/>
              </a:rPr>
              <a:t>After COVID-19</a:t>
            </a:r>
            <a:endParaRPr kumimoji="1" lang="ja-JP" altLang="en-US" sz="3200" dirty="0">
              <a:latin typeface="+mj-ea"/>
              <a:ea typeface="+mj-ea"/>
            </a:endParaRPr>
          </a:p>
        </p:txBody>
      </p:sp>
      <p:sp>
        <p:nvSpPr>
          <p:cNvPr id="7" name="テキスト ボックス 6">
            <a:extLst>
              <a:ext uri="{FF2B5EF4-FFF2-40B4-BE49-F238E27FC236}">
                <a16:creationId xmlns:a16="http://schemas.microsoft.com/office/drawing/2014/main" id="{84298AC4-9CB0-404B-81B6-E7B0DCD85502}"/>
              </a:ext>
            </a:extLst>
          </p:cNvPr>
          <p:cNvSpPr txBox="1"/>
          <p:nvPr/>
        </p:nvSpPr>
        <p:spPr>
          <a:xfrm>
            <a:off x="7042244" y="6141494"/>
            <a:ext cx="4767618" cy="415498"/>
          </a:xfrm>
          <a:prstGeom prst="rect">
            <a:avLst/>
          </a:prstGeom>
          <a:noFill/>
        </p:spPr>
        <p:txBody>
          <a:bodyPr wrap="square" rtlCol="0">
            <a:spAutoFit/>
          </a:bodyPr>
          <a:lstStyle/>
          <a:p>
            <a:r>
              <a:rPr kumimoji="1" lang="en-US" altLang="ja-JP" sz="1050" dirty="0"/>
              <a:t>https://unsplash.com/photos/C3V88BOoRoM?utm_source=unsplash&amp;utm_medium=referral&amp;utm_content=creditShareLink</a:t>
            </a:r>
            <a:endParaRPr kumimoji="1" lang="ja-JP" altLang="en-US" sz="1050" dirty="0"/>
          </a:p>
        </p:txBody>
      </p:sp>
      <p:pic>
        <p:nvPicPr>
          <p:cNvPr id="3" name="図 2">
            <a:extLst>
              <a:ext uri="{FF2B5EF4-FFF2-40B4-BE49-F238E27FC236}">
                <a16:creationId xmlns:a16="http://schemas.microsoft.com/office/drawing/2014/main" id="{4CF33E15-7ABD-4A4B-B7BF-B20219D86C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7132" y="1300151"/>
            <a:ext cx="7257734" cy="4848166"/>
          </a:xfrm>
          <a:prstGeom prst="rect">
            <a:avLst/>
          </a:prstGeom>
        </p:spPr>
      </p:pic>
    </p:spTree>
    <p:extLst>
      <p:ext uri="{BB962C8B-B14F-4D97-AF65-F5344CB8AC3E}">
        <p14:creationId xmlns:p14="http://schemas.microsoft.com/office/powerpoint/2010/main" val="1309209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62CCB01E-D1C7-4AC2-9609-A2C28DCA8E49}"/>
              </a:ext>
            </a:extLst>
          </p:cNvPr>
          <p:cNvSpPr txBox="1"/>
          <p:nvPr/>
        </p:nvSpPr>
        <p:spPr>
          <a:xfrm>
            <a:off x="3707641" y="723332"/>
            <a:ext cx="4776717" cy="584775"/>
          </a:xfrm>
          <a:prstGeom prst="rect">
            <a:avLst/>
          </a:prstGeom>
          <a:noFill/>
        </p:spPr>
        <p:txBody>
          <a:bodyPr wrap="square" rtlCol="0">
            <a:spAutoFit/>
          </a:bodyPr>
          <a:lstStyle/>
          <a:p>
            <a:pPr algn="ctr"/>
            <a:r>
              <a:rPr kumimoji="1" lang="ja-JP" altLang="en-US" sz="3200" dirty="0"/>
              <a:t>日本のビジネスシーン</a:t>
            </a:r>
          </a:p>
        </p:txBody>
      </p:sp>
      <p:sp>
        <p:nvSpPr>
          <p:cNvPr id="3" name="テキスト ボックス 2">
            <a:extLst>
              <a:ext uri="{FF2B5EF4-FFF2-40B4-BE49-F238E27FC236}">
                <a16:creationId xmlns:a16="http://schemas.microsoft.com/office/drawing/2014/main" id="{A59B4261-E607-4A87-B3C0-60FDFBF301CA}"/>
              </a:ext>
            </a:extLst>
          </p:cNvPr>
          <p:cNvSpPr txBox="1"/>
          <p:nvPr/>
        </p:nvSpPr>
        <p:spPr>
          <a:xfrm>
            <a:off x="2033516" y="1746913"/>
            <a:ext cx="8557147" cy="2677656"/>
          </a:xfrm>
          <a:prstGeom prst="rect">
            <a:avLst/>
          </a:prstGeom>
          <a:noFill/>
        </p:spPr>
        <p:txBody>
          <a:bodyPr wrap="square" rtlCol="0">
            <a:spAutoFit/>
          </a:bodyPr>
          <a:lstStyle/>
          <a:p>
            <a:r>
              <a:rPr kumimoji="1" lang="ja-JP" altLang="en-US" sz="2400" dirty="0">
                <a:latin typeface="+mn-ea"/>
              </a:rPr>
              <a:t>・日本のビジネスシーンは、これまで変化のスピードが遅かった（要因：高齢化など）</a:t>
            </a:r>
            <a:endParaRPr kumimoji="1" lang="en-US" altLang="ja-JP" sz="2400" dirty="0">
              <a:latin typeface="+mn-ea"/>
            </a:endParaRPr>
          </a:p>
          <a:p>
            <a:endParaRPr kumimoji="1" lang="en-US" altLang="ja-JP" sz="2400" dirty="0">
              <a:latin typeface="+mn-ea"/>
            </a:endParaRPr>
          </a:p>
          <a:p>
            <a:r>
              <a:rPr kumimoji="1" lang="ja-JP" altLang="en-US" sz="2400" dirty="0">
                <a:latin typeface="+mn-ea"/>
              </a:rPr>
              <a:t>・そのため、経験と勘的な活動でもフィットできた</a:t>
            </a:r>
            <a:endParaRPr kumimoji="1" lang="en-US" altLang="ja-JP" sz="2400" dirty="0">
              <a:latin typeface="+mn-ea"/>
            </a:endParaRPr>
          </a:p>
          <a:p>
            <a:endParaRPr kumimoji="1" lang="en-US" altLang="ja-JP" sz="2400" dirty="0">
              <a:latin typeface="+mn-ea"/>
            </a:endParaRPr>
          </a:p>
          <a:p>
            <a:r>
              <a:rPr kumimoji="1" lang="ja-JP" altLang="en-US" sz="2400" dirty="0">
                <a:latin typeface="+mn-ea"/>
              </a:rPr>
              <a:t>・</a:t>
            </a:r>
            <a:r>
              <a:rPr kumimoji="1" lang="en-US" altLang="ja-JP" sz="2400" dirty="0">
                <a:latin typeface="+mn-ea"/>
              </a:rPr>
              <a:t>COVID-19</a:t>
            </a:r>
            <a:r>
              <a:rPr kumimoji="1" lang="ja-JP" altLang="en-US" sz="2400" dirty="0">
                <a:latin typeface="+mn-ea"/>
              </a:rPr>
              <a:t>で非連続的なジャンプが起こり、未知な状況への対応が必要</a:t>
            </a:r>
          </a:p>
        </p:txBody>
      </p:sp>
      <p:sp>
        <p:nvSpPr>
          <p:cNvPr id="5" name="テキスト ボックス 4">
            <a:extLst>
              <a:ext uri="{FF2B5EF4-FFF2-40B4-BE49-F238E27FC236}">
                <a16:creationId xmlns:a16="http://schemas.microsoft.com/office/drawing/2014/main" id="{3B02CEC4-63A7-403A-B44C-77B8CB9FA16B}"/>
              </a:ext>
            </a:extLst>
          </p:cNvPr>
          <p:cNvSpPr txBox="1"/>
          <p:nvPr/>
        </p:nvSpPr>
        <p:spPr>
          <a:xfrm>
            <a:off x="819157" y="5003075"/>
            <a:ext cx="10985863" cy="707886"/>
          </a:xfrm>
          <a:prstGeom prst="rect">
            <a:avLst/>
          </a:prstGeom>
          <a:noFill/>
        </p:spPr>
        <p:txBody>
          <a:bodyPr wrap="square" rtlCol="0">
            <a:spAutoFit/>
          </a:bodyPr>
          <a:lstStyle/>
          <a:p>
            <a:pPr algn="ctr"/>
            <a:r>
              <a:rPr kumimoji="1" lang="ja-JP" altLang="en-US" sz="4000" dirty="0">
                <a:solidFill>
                  <a:srgbClr val="C00000"/>
                </a:solidFill>
              </a:rPr>
              <a:t>未知な状況への対応のためデータ分析が必要</a:t>
            </a:r>
          </a:p>
        </p:txBody>
      </p:sp>
    </p:spTree>
    <p:extLst>
      <p:ext uri="{BB962C8B-B14F-4D97-AF65-F5344CB8AC3E}">
        <p14:creationId xmlns:p14="http://schemas.microsoft.com/office/powerpoint/2010/main" val="12601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575055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データ分析</a:t>
            </a:r>
            <a:endParaRPr kumimoji="1" lang="en-US" altLang="ja-JP" sz="2800" dirty="0">
              <a:solidFill>
                <a:schemeClr val="bg2"/>
              </a:solidFill>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solidFill>
                <a:schemeClr val="bg2"/>
              </a:solidFill>
              <a:latin typeface="+mj-ea"/>
              <a:ea typeface="+mj-ea"/>
            </a:endParaRPr>
          </a:p>
          <a:p>
            <a:pPr algn="ctr"/>
            <a:r>
              <a:rPr kumimoji="1" lang="en-US" altLang="ja-JP" sz="2800" dirty="0">
                <a:solidFill>
                  <a:schemeClr val="bg2"/>
                </a:solidFill>
                <a:latin typeface="+mj-ea"/>
                <a:ea typeface="+mj-ea"/>
              </a:rPr>
              <a:t>Dash</a:t>
            </a:r>
            <a:r>
              <a:rPr kumimoji="1" lang="ja-JP" altLang="en-US" sz="2800" dirty="0">
                <a:solidFill>
                  <a:schemeClr val="bg2"/>
                </a:solidFill>
                <a:latin typeface="+mj-ea"/>
                <a:ea typeface="+mj-ea"/>
              </a:rPr>
              <a:t>アプリを体験する</a:t>
            </a:r>
          </a:p>
        </p:txBody>
      </p:sp>
    </p:spTree>
    <p:extLst>
      <p:ext uri="{BB962C8B-B14F-4D97-AF65-F5344CB8AC3E}">
        <p14:creationId xmlns:p14="http://schemas.microsoft.com/office/powerpoint/2010/main" val="1662788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FC94262-70AE-4A25-8BB5-567FC87771BA}"/>
              </a:ext>
            </a:extLst>
          </p:cNvPr>
          <p:cNvSpPr txBox="1"/>
          <p:nvPr/>
        </p:nvSpPr>
        <p:spPr>
          <a:xfrm>
            <a:off x="3844119" y="723332"/>
            <a:ext cx="4503761" cy="584775"/>
          </a:xfrm>
          <a:prstGeom prst="rect">
            <a:avLst/>
          </a:prstGeom>
          <a:noFill/>
        </p:spPr>
        <p:txBody>
          <a:bodyPr wrap="square" rtlCol="0">
            <a:spAutoFit/>
          </a:bodyPr>
          <a:lstStyle/>
          <a:p>
            <a:pPr algn="ctr"/>
            <a:r>
              <a:rPr kumimoji="1" lang="ja-JP" altLang="en-US" sz="3200" dirty="0"/>
              <a:t>データ分析のステップ</a:t>
            </a:r>
          </a:p>
        </p:txBody>
      </p:sp>
      <p:graphicFrame>
        <p:nvGraphicFramePr>
          <p:cNvPr id="3" name="図表 2">
            <a:extLst>
              <a:ext uri="{FF2B5EF4-FFF2-40B4-BE49-F238E27FC236}">
                <a16:creationId xmlns:a16="http://schemas.microsoft.com/office/drawing/2014/main" id="{EBDB7090-BD63-4772-8E64-5749144FE085}"/>
              </a:ext>
            </a:extLst>
          </p:cNvPr>
          <p:cNvGraphicFramePr/>
          <p:nvPr>
            <p:extLst>
              <p:ext uri="{D42A27DB-BD31-4B8C-83A1-F6EECF244321}">
                <p14:modId xmlns:p14="http://schemas.microsoft.com/office/powerpoint/2010/main" val="1839119378"/>
              </p:ext>
            </p:extLst>
          </p:nvPr>
        </p:nvGraphicFramePr>
        <p:xfrm>
          <a:off x="423081" y="1610436"/>
          <a:ext cx="11204812" cy="4527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67805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FC94262-70AE-4A25-8BB5-567FC87771BA}"/>
              </a:ext>
            </a:extLst>
          </p:cNvPr>
          <p:cNvSpPr txBox="1"/>
          <p:nvPr/>
        </p:nvSpPr>
        <p:spPr>
          <a:xfrm>
            <a:off x="3844119" y="723332"/>
            <a:ext cx="4503761" cy="584775"/>
          </a:xfrm>
          <a:prstGeom prst="rect">
            <a:avLst/>
          </a:prstGeom>
          <a:noFill/>
        </p:spPr>
        <p:txBody>
          <a:bodyPr wrap="square" rtlCol="0">
            <a:spAutoFit/>
          </a:bodyPr>
          <a:lstStyle/>
          <a:p>
            <a:pPr algn="ctr"/>
            <a:r>
              <a:rPr kumimoji="1" lang="ja-JP" altLang="en-US" sz="3200" dirty="0"/>
              <a:t>データ分析のステップ</a:t>
            </a:r>
          </a:p>
        </p:txBody>
      </p:sp>
      <p:graphicFrame>
        <p:nvGraphicFramePr>
          <p:cNvPr id="3" name="図表 2">
            <a:extLst>
              <a:ext uri="{FF2B5EF4-FFF2-40B4-BE49-F238E27FC236}">
                <a16:creationId xmlns:a16="http://schemas.microsoft.com/office/drawing/2014/main" id="{EBDB7090-BD63-4772-8E64-5749144FE085}"/>
              </a:ext>
            </a:extLst>
          </p:cNvPr>
          <p:cNvGraphicFramePr/>
          <p:nvPr>
            <p:extLst>
              <p:ext uri="{D42A27DB-BD31-4B8C-83A1-F6EECF244321}">
                <p14:modId xmlns:p14="http://schemas.microsoft.com/office/powerpoint/2010/main" val="2963730295"/>
              </p:ext>
            </p:extLst>
          </p:nvPr>
        </p:nvGraphicFramePr>
        <p:xfrm>
          <a:off x="423081" y="1610436"/>
          <a:ext cx="11204812" cy="452789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四角形: 対角を切り取る 3">
            <a:extLst>
              <a:ext uri="{FF2B5EF4-FFF2-40B4-BE49-F238E27FC236}">
                <a16:creationId xmlns:a16="http://schemas.microsoft.com/office/drawing/2014/main" id="{C899008E-75ED-4BFA-9BB8-1183C05FF825}"/>
              </a:ext>
            </a:extLst>
          </p:cNvPr>
          <p:cNvSpPr/>
          <p:nvPr/>
        </p:nvSpPr>
        <p:spPr>
          <a:xfrm>
            <a:off x="5117911" y="1610436"/>
            <a:ext cx="5718411" cy="1296537"/>
          </a:xfrm>
          <a:prstGeom prst="snip2DiagRect">
            <a:avLst/>
          </a:prstGeom>
          <a:solidFill>
            <a:srgbClr val="FF99C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データ探索の部分で可視化が使われる</a:t>
            </a:r>
          </a:p>
        </p:txBody>
      </p:sp>
    </p:spTree>
    <p:extLst>
      <p:ext uri="{BB962C8B-B14F-4D97-AF65-F5344CB8AC3E}">
        <p14:creationId xmlns:p14="http://schemas.microsoft.com/office/powerpoint/2010/main" val="58035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EF686EB-6065-410E-A602-CC76A2ED8FD6}"/>
              </a:ext>
            </a:extLst>
          </p:cNvPr>
          <p:cNvSpPr txBox="1"/>
          <p:nvPr/>
        </p:nvSpPr>
        <p:spPr>
          <a:xfrm>
            <a:off x="3944203" y="668740"/>
            <a:ext cx="3875964" cy="584775"/>
          </a:xfrm>
          <a:prstGeom prst="rect">
            <a:avLst/>
          </a:prstGeom>
          <a:noFill/>
        </p:spPr>
        <p:txBody>
          <a:bodyPr wrap="square" rtlCol="0">
            <a:spAutoFit/>
          </a:bodyPr>
          <a:lstStyle/>
          <a:p>
            <a:pPr algn="ctr"/>
            <a:r>
              <a:rPr kumimoji="1" lang="ja-JP" altLang="en-US" sz="3200" dirty="0"/>
              <a:t>データ探索</a:t>
            </a:r>
          </a:p>
        </p:txBody>
      </p:sp>
      <p:sp>
        <p:nvSpPr>
          <p:cNvPr id="3" name="テキスト ボックス 2">
            <a:extLst>
              <a:ext uri="{FF2B5EF4-FFF2-40B4-BE49-F238E27FC236}">
                <a16:creationId xmlns:a16="http://schemas.microsoft.com/office/drawing/2014/main" id="{D53BA6C4-BF06-4B8B-93C0-21E0D7349A2D}"/>
              </a:ext>
            </a:extLst>
          </p:cNvPr>
          <p:cNvSpPr txBox="1"/>
          <p:nvPr/>
        </p:nvSpPr>
        <p:spPr>
          <a:xfrm>
            <a:off x="1542197" y="1828800"/>
            <a:ext cx="9239534" cy="3108543"/>
          </a:xfrm>
          <a:prstGeom prst="rect">
            <a:avLst/>
          </a:prstGeom>
          <a:noFill/>
        </p:spPr>
        <p:txBody>
          <a:bodyPr wrap="square" rtlCol="0">
            <a:spAutoFit/>
          </a:bodyPr>
          <a:lstStyle/>
          <a:p>
            <a:r>
              <a:rPr kumimoji="1" lang="ja-JP" altLang="en-US" sz="2800" dirty="0"/>
              <a:t>・収集したデータを理解する段階</a:t>
            </a:r>
            <a:endParaRPr kumimoji="1" lang="en-US" altLang="ja-JP" sz="2800" dirty="0"/>
          </a:p>
          <a:p>
            <a:endParaRPr kumimoji="1" lang="en-US" altLang="ja-JP" sz="2800" dirty="0"/>
          </a:p>
          <a:p>
            <a:r>
              <a:rPr kumimoji="1" lang="ja-JP" altLang="en-US" sz="2800" dirty="0"/>
              <a:t>・最初にデータ全体の数値を確認し、データをどのように活用するかの方針を決める</a:t>
            </a:r>
            <a:endParaRPr kumimoji="1" lang="en-US" altLang="ja-JP" sz="2800" dirty="0"/>
          </a:p>
          <a:p>
            <a:endParaRPr kumimoji="1" lang="en-US" altLang="ja-JP" sz="2800" dirty="0"/>
          </a:p>
          <a:p>
            <a:r>
              <a:rPr kumimoji="1" lang="ja-JP" altLang="en-US" sz="2800" dirty="0"/>
              <a:t>・データ分析では必ず行われるステップであり、ここでデータの可視化が行われる</a:t>
            </a:r>
          </a:p>
        </p:txBody>
      </p:sp>
    </p:spTree>
    <p:extLst>
      <p:ext uri="{BB962C8B-B14F-4D97-AF65-F5344CB8AC3E}">
        <p14:creationId xmlns:p14="http://schemas.microsoft.com/office/powerpoint/2010/main" val="2838870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2617381" y="5613991"/>
            <a:ext cx="6957237" cy="646331"/>
          </a:xfrm>
          <a:prstGeom prst="rect">
            <a:avLst/>
          </a:prstGeom>
          <a:noFill/>
        </p:spPr>
        <p:txBody>
          <a:bodyPr wrap="square" rtlCol="0">
            <a:spAutoFit/>
          </a:bodyPr>
          <a:lstStyle/>
          <a:p>
            <a:pPr algn="ctr"/>
            <a:r>
              <a:rPr kumimoji="1" lang="en-US" altLang="ja-JP" dirty="0"/>
              <a:t>ECDC</a:t>
            </a:r>
            <a:r>
              <a:rPr kumimoji="1" lang="ja-JP" altLang="en-US" dirty="0"/>
              <a:t>の発表する世界の</a:t>
            </a:r>
            <a:r>
              <a:rPr kumimoji="1" lang="en-US" altLang="ja-JP" dirty="0"/>
              <a:t>COVID-19</a:t>
            </a:r>
            <a:r>
              <a:rPr kumimoji="1" lang="ja-JP" altLang="en-US" dirty="0"/>
              <a:t>の感染関連のデータを用いる</a:t>
            </a:r>
            <a:endParaRPr kumimoji="1" lang="en-US" altLang="ja-JP" dirty="0"/>
          </a:p>
          <a:p>
            <a:pPr algn="ctr"/>
            <a:r>
              <a:rPr kumimoji="1" lang="ja-JP" altLang="en-US" dirty="0"/>
              <a:t>表データで見ても人間にはデータがどうなっているか分からない</a:t>
            </a:r>
            <a:endParaRPr kumimoji="1" lang="en-US" altLang="ja-JP" dirty="0"/>
          </a:p>
        </p:txBody>
      </p:sp>
      <p:sp>
        <p:nvSpPr>
          <p:cNvPr id="3" name="テキスト ボックス 2">
            <a:extLst>
              <a:ext uri="{FF2B5EF4-FFF2-40B4-BE49-F238E27FC236}">
                <a16:creationId xmlns:a16="http://schemas.microsoft.com/office/drawing/2014/main" id="{12746872-A45B-4650-B5DB-939C98D425E2}"/>
              </a:ext>
            </a:extLst>
          </p:cNvPr>
          <p:cNvSpPr txBox="1"/>
          <p:nvPr/>
        </p:nvSpPr>
        <p:spPr>
          <a:xfrm>
            <a:off x="9675628" y="5106159"/>
            <a:ext cx="2052084" cy="1661993"/>
          </a:xfrm>
          <a:prstGeom prst="rect">
            <a:avLst/>
          </a:prstGeom>
          <a:noFill/>
        </p:spPr>
        <p:txBody>
          <a:bodyPr wrap="square" rtlCol="0">
            <a:spAutoFit/>
          </a:bodyPr>
          <a:lstStyle/>
          <a:p>
            <a:r>
              <a:rPr lang="ja-JP" altLang="en-US" sz="1050" dirty="0">
                <a:solidFill>
                  <a:srgbClr val="A31515"/>
                </a:solidFill>
                <a:latin typeface="Courier New" panose="02070309020205020404" pitchFamily="49" charset="0"/>
              </a:rPr>
              <a:t>日ごとのデータ</a:t>
            </a:r>
            <a:r>
              <a:rPr lang="en-US" altLang="ja-JP" sz="1050" dirty="0">
                <a:solidFill>
                  <a:srgbClr val="A31515"/>
                </a:solidFill>
                <a:latin typeface="Courier New" panose="02070309020205020404" pitchFamily="49" charset="0"/>
              </a:rPr>
              <a:t>: </a:t>
            </a:r>
            <a:r>
              <a:rPr lang="en-US" altLang="ja-JP" sz="1050" dirty="0" err="1">
                <a:solidFill>
                  <a:srgbClr val="A31515"/>
                </a:solidFill>
                <a:latin typeface="Courier New" panose="02070309020205020404" pitchFamily="49" charset="0"/>
              </a:rPr>
              <a:t>ecdc</a:t>
            </a:r>
            <a:r>
              <a:rPr lang="en-US" altLang="ja-JP" sz="1050" dirty="0">
                <a:solidFill>
                  <a:srgbClr val="A31515"/>
                </a:solidFill>
                <a:latin typeface="Courier New" panose="02070309020205020404" pitchFamily="49" charset="0"/>
              </a:rPr>
              <a:t>: </a:t>
            </a:r>
            <a:r>
              <a:rPr lang="en-US" altLang="ja-JP" sz="1050" b="0" dirty="0">
                <a:solidFill>
                  <a:srgbClr val="A31515"/>
                </a:solidFill>
                <a:effectLst/>
                <a:latin typeface="Courier New" panose="02070309020205020404" pitchFamily="49" charset="0"/>
              </a:rPr>
              <a:t>https://www.ecdc.europa.eu/sites/default/files/documents/COVID-19-geographic-disbtribution-worldwide-2020-12-14.xlsx</a:t>
            </a:r>
            <a:endParaRPr lang="en-US" altLang="ja-JP" sz="1050" b="0" dirty="0">
              <a:solidFill>
                <a:srgbClr val="000000"/>
              </a:solidFill>
              <a:effectLst/>
              <a:latin typeface="Courier New" panose="02070309020205020404" pitchFamily="49" charset="0"/>
            </a:endParaRPr>
          </a:p>
          <a:p>
            <a:endParaRPr kumimoji="1" lang="ja-JP" altLang="en-US" dirty="0"/>
          </a:p>
        </p:txBody>
      </p:sp>
      <p:pic>
        <p:nvPicPr>
          <p:cNvPr id="6" name="図 5">
            <a:extLst>
              <a:ext uri="{FF2B5EF4-FFF2-40B4-BE49-F238E27FC236}">
                <a16:creationId xmlns:a16="http://schemas.microsoft.com/office/drawing/2014/main" id="{9A105854-0628-492C-AB07-71342F42C1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4207" y="1486464"/>
            <a:ext cx="6363586" cy="3885072"/>
          </a:xfrm>
          <a:prstGeom prst="rect">
            <a:avLst/>
          </a:prstGeom>
        </p:spPr>
      </p:pic>
    </p:spTree>
    <p:extLst>
      <p:ext uri="{BB962C8B-B14F-4D97-AF65-F5344CB8AC3E}">
        <p14:creationId xmlns:p14="http://schemas.microsoft.com/office/powerpoint/2010/main" val="4008165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562972-3449-42D1-8185-B4BEFD52AB44}"/>
              </a:ext>
            </a:extLst>
          </p:cNvPr>
          <p:cNvSpPr>
            <a:spLocks noGrp="1"/>
          </p:cNvSpPr>
          <p:nvPr>
            <p:ph type="title"/>
          </p:nvPr>
        </p:nvSpPr>
        <p:spPr>
          <a:xfrm>
            <a:off x="581192" y="702156"/>
            <a:ext cx="11029616" cy="723972"/>
          </a:xfrm>
        </p:spPr>
        <p:txBody>
          <a:bodyPr rtlCol="0"/>
          <a:lstStyle/>
          <a:p>
            <a:pPr algn="ctr"/>
            <a:r>
              <a:rPr lang="ja-JP" altLang="en-US" dirty="0">
                <a:latin typeface="+mj-ea"/>
                <a:ea typeface="+mj-ea"/>
              </a:rPr>
              <a:t>自己紹介</a:t>
            </a:r>
            <a:endParaRPr lang="ja" dirty="0">
              <a:latin typeface="+mj-ea"/>
              <a:ea typeface="+mj-ea"/>
            </a:endParaRPr>
          </a:p>
        </p:txBody>
      </p:sp>
      <p:sp>
        <p:nvSpPr>
          <p:cNvPr id="6" name="テキスト ボックス 5">
            <a:extLst>
              <a:ext uri="{FF2B5EF4-FFF2-40B4-BE49-F238E27FC236}">
                <a16:creationId xmlns:a16="http://schemas.microsoft.com/office/drawing/2014/main" id="{A7BD4EBD-5488-40AE-BA63-0F9ADD53C30C}"/>
              </a:ext>
            </a:extLst>
          </p:cNvPr>
          <p:cNvSpPr txBox="1"/>
          <p:nvPr/>
        </p:nvSpPr>
        <p:spPr>
          <a:xfrm>
            <a:off x="798130" y="1736521"/>
            <a:ext cx="10595740" cy="3539430"/>
          </a:xfrm>
          <a:prstGeom prst="rect">
            <a:avLst/>
          </a:prstGeom>
          <a:noFill/>
        </p:spPr>
        <p:txBody>
          <a:bodyPr wrap="square" rtlCol="0">
            <a:spAutoFit/>
          </a:bodyPr>
          <a:lstStyle/>
          <a:p>
            <a:r>
              <a:rPr kumimoji="1" lang="ja-JP" altLang="en-US" sz="3200" dirty="0">
                <a:latin typeface="+mn-ea"/>
              </a:rPr>
              <a:t>・おがわひでゆき</a:t>
            </a:r>
            <a:r>
              <a:rPr kumimoji="1" lang="en-US" altLang="ja-JP" sz="3200" dirty="0">
                <a:latin typeface="+mn-ea"/>
              </a:rPr>
              <a:t>(@ogawahideyuki)</a:t>
            </a:r>
          </a:p>
          <a:p>
            <a:r>
              <a:rPr kumimoji="1" lang="ja-JP" altLang="en-US" sz="3200" dirty="0">
                <a:latin typeface="+mn-ea"/>
              </a:rPr>
              <a:t>・合同会社長目　</a:t>
            </a:r>
            <a:r>
              <a:rPr kumimoji="1" lang="en-US" altLang="ja-JP" sz="3200" dirty="0">
                <a:latin typeface="+mn-ea"/>
              </a:rPr>
              <a:t>(founder &amp; CEO)</a:t>
            </a:r>
          </a:p>
          <a:p>
            <a:r>
              <a:rPr kumimoji="1" lang="ja-JP" altLang="en-US" sz="3200" dirty="0">
                <a:latin typeface="+mn-ea"/>
              </a:rPr>
              <a:t>・はんなり</a:t>
            </a:r>
            <a:r>
              <a:rPr kumimoji="1" lang="en-US" altLang="ja-JP" sz="3200" dirty="0">
                <a:latin typeface="+mn-ea"/>
              </a:rPr>
              <a:t>Python</a:t>
            </a:r>
            <a:r>
              <a:rPr kumimoji="1" lang="ja-JP" altLang="en-US" sz="3200" dirty="0">
                <a:latin typeface="+mn-ea"/>
              </a:rPr>
              <a:t>オーガナイザ</a:t>
            </a:r>
            <a:endParaRPr kumimoji="1" lang="en-US" altLang="ja-JP" sz="3200" dirty="0">
              <a:latin typeface="+mn-ea"/>
            </a:endParaRPr>
          </a:p>
          <a:p>
            <a:r>
              <a:rPr kumimoji="1" lang="ja-JP" altLang="en-US" sz="3200" dirty="0">
                <a:latin typeface="+mn-ea"/>
              </a:rPr>
              <a:t>・</a:t>
            </a:r>
            <a:r>
              <a:rPr kumimoji="1" lang="en-US" altLang="ja-JP" sz="3200" dirty="0">
                <a:latin typeface="+mn-ea"/>
              </a:rPr>
              <a:t>PyCon2020</a:t>
            </a:r>
            <a:r>
              <a:rPr kumimoji="1" lang="ja-JP" altLang="en-US" sz="3200" dirty="0">
                <a:latin typeface="+mn-ea"/>
              </a:rPr>
              <a:t>チュートリアル</a:t>
            </a:r>
            <a:endParaRPr kumimoji="1" lang="en-US" altLang="ja-JP" sz="3200" dirty="0">
              <a:latin typeface="+mn-ea"/>
            </a:endParaRPr>
          </a:p>
          <a:p>
            <a:r>
              <a:rPr kumimoji="1" lang="ja-JP" altLang="en-US" sz="3200" dirty="0">
                <a:latin typeface="+mn-ea"/>
              </a:rPr>
              <a:t>・</a:t>
            </a:r>
            <a:r>
              <a:rPr kumimoji="1" lang="en-US" altLang="ja-JP" sz="3200" dirty="0" err="1">
                <a:latin typeface="+mn-ea"/>
              </a:rPr>
              <a:t>PyCon</a:t>
            </a:r>
            <a:r>
              <a:rPr kumimoji="1" lang="en-US" altLang="ja-JP" sz="3200" dirty="0">
                <a:latin typeface="+mn-ea"/>
              </a:rPr>
              <a:t> China Beijing 2019 /</a:t>
            </a:r>
            <a:r>
              <a:rPr kumimoji="1" lang="ja-JP" altLang="en-US" sz="3200" dirty="0">
                <a:latin typeface="+mn-ea"/>
              </a:rPr>
              <a:t> </a:t>
            </a:r>
            <a:r>
              <a:rPr kumimoji="1" lang="en-US" altLang="ja-JP" sz="3200" dirty="0" err="1">
                <a:latin typeface="+mn-ea"/>
              </a:rPr>
              <a:t>PyConJP</a:t>
            </a:r>
            <a:r>
              <a:rPr kumimoji="1" lang="en-US" altLang="ja-JP" sz="3200" dirty="0">
                <a:latin typeface="+mn-ea"/>
              </a:rPr>
              <a:t> 2019 /</a:t>
            </a:r>
            <a:r>
              <a:rPr kumimoji="1" lang="ja-JP" altLang="en-US" sz="3200" dirty="0">
                <a:latin typeface="+mn-ea"/>
              </a:rPr>
              <a:t> </a:t>
            </a:r>
            <a:r>
              <a:rPr kumimoji="1" lang="en-US" altLang="ja-JP" sz="3200" dirty="0" err="1">
                <a:latin typeface="+mn-ea"/>
              </a:rPr>
              <a:t>Pycon</a:t>
            </a:r>
            <a:r>
              <a:rPr kumimoji="1" lang="ja-JP" altLang="en-US" sz="3200" dirty="0">
                <a:latin typeface="+mn-ea"/>
              </a:rPr>
              <a:t> </a:t>
            </a:r>
            <a:r>
              <a:rPr kumimoji="1" lang="en-US" altLang="ja-JP" sz="3200" dirty="0">
                <a:latin typeface="+mn-ea"/>
              </a:rPr>
              <a:t>mini</a:t>
            </a:r>
            <a:r>
              <a:rPr kumimoji="1" lang="ja-JP" altLang="en-US" sz="3200" dirty="0">
                <a:latin typeface="+mn-ea"/>
              </a:rPr>
              <a:t> </a:t>
            </a:r>
            <a:r>
              <a:rPr kumimoji="1" lang="en-US" altLang="ja-JP" sz="3200" dirty="0">
                <a:latin typeface="+mn-ea"/>
              </a:rPr>
              <a:t>Hiroshima2020 </a:t>
            </a:r>
            <a:r>
              <a:rPr kumimoji="1" lang="ja-JP" altLang="en-US" sz="3200" dirty="0">
                <a:latin typeface="+mn-ea"/>
              </a:rPr>
              <a:t>スピーカー</a:t>
            </a:r>
            <a:endParaRPr kumimoji="1" lang="en-US" altLang="ja-JP" sz="3200" dirty="0">
              <a:latin typeface="+mn-ea"/>
            </a:endParaRPr>
          </a:p>
          <a:p>
            <a:endParaRPr kumimoji="1" lang="ja-JP" altLang="en-US" sz="3200" dirty="0"/>
          </a:p>
        </p:txBody>
      </p:sp>
    </p:spTree>
    <p:extLst>
      <p:ext uri="{BB962C8B-B14F-4D97-AF65-F5344CB8AC3E}">
        <p14:creationId xmlns:p14="http://schemas.microsoft.com/office/powerpoint/2010/main" val="263784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2328530" y="5746657"/>
            <a:ext cx="6957237" cy="369332"/>
          </a:xfrm>
          <a:prstGeom prst="rect">
            <a:avLst/>
          </a:prstGeom>
          <a:noFill/>
        </p:spPr>
        <p:txBody>
          <a:bodyPr wrap="square" rtlCol="0">
            <a:spAutoFit/>
          </a:bodyPr>
          <a:lstStyle/>
          <a:p>
            <a:pPr algn="ctr"/>
            <a:r>
              <a:rPr kumimoji="1" lang="ja-JP" altLang="en-US" dirty="0"/>
              <a:t>可視化するとわかりやすくなる</a:t>
            </a:r>
            <a:endParaRPr kumimoji="1" lang="en-US" altLang="ja-JP" dirty="0"/>
          </a:p>
        </p:txBody>
      </p:sp>
      <p:pic>
        <p:nvPicPr>
          <p:cNvPr id="4" name="図 3">
            <a:extLst>
              <a:ext uri="{FF2B5EF4-FFF2-40B4-BE49-F238E27FC236}">
                <a16:creationId xmlns:a16="http://schemas.microsoft.com/office/drawing/2014/main" id="{24469D96-8D12-47FD-AB33-F268D64160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4790" y="1334700"/>
            <a:ext cx="7762420" cy="4188599"/>
          </a:xfrm>
          <a:prstGeom prst="rect">
            <a:avLst/>
          </a:prstGeom>
        </p:spPr>
      </p:pic>
    </p:spTree>
    <p:extLst>
      <p:ext uri="{BB962C8B-B14F-4D97-AF65-F5344CB8AC3E}">
        <p14:creationId xmlns:p14="http://schemas.microsoft.com/office/powerpoint/2010/main" val="308870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データ可視化の問題点</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1883735" y="5661596"/>
            <a:ext cx="8424530" cy="646331"/>
          </a:xfrm>
          <a:prstGeom prst="rect">
            <a:avLst/>
          </a:prstGeom>
          <a:noFill/>
        </p:spPr>
        <p:txBody>
          <a:bodyPr wrap="square" rtlCol="0">
            <a:spAutoFit/>
          </a:bodyPr>
          <a:lstStyle/>
          <a:p>
            <a:pPr algn="ctr"/>
            <a:endParaRPr kumimoji="1" lang="en-US" altLang="ja-JP" dirty="0"/>
          </a:p>
          <a:p>
            <a:pPr algn="ctr"/>
            <a:r>
              <a:rPr kumimoji="1" lang="en-US" altLang="ja-JP" dirty="0"/>
              <a:t> </a:t>
            </a:r>
            <a:r>
              <a:rPr kumimoji="1" lang="ja-JP" altLang="en-US" dirty="0"/>
              <a:t>元のデータは</a:t>
            </a:r>
            <a:r>
              <a:rPr kumimoji="1" lang="en-US" altLang="ja-JP" dirty="0"/>
              <a:t>214</a:t>
            </a:r>
            <a:r>
              <a:rPr kumimoji="1" lang="ja-JP" altLang="en-US" dirty="0"/>
              <a:t>か国の感染者数、死亡者数、</a:t>
            </a:r>
            <a:r>
              <a:rPr kumimoji="1" lang="en-US" altLang="ja-JP" dirty="0"/>
              <a:t>10</a:t>
            </a:r>
            <a:r>
              <a:rPr kumimoji="1" lang="ja-JP" altLang="en-US" dirty="0"/>
              <a:t>万人当たりの感染者数を持つ</a:t>
            </a:r>
            <a:endParaRPr kumimoji="1" lang="en-US" altLang="ja-JP" dirty="0"/>
          </a:p>
        </p:txBody>
      </p:sp>
      <p:pic>
        <p:nvPicPr>
          <p:cNvPr id="4" name="図 3">
            <a:extLst>
              <a:ext uri="{FF2B5EF4-FFF2-40B4-BE49-F238E27FC236}">
                <a16:creationId xmlns:a16="http://schemas.microsoft.com/office/drawing/2014/main" id="{54C2D1E5-B942-4202-8574-0B2503EB9C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6506" y="1323129"/>
            <a:ext cx="8111759" cy="4211741"/>
          </a:xfrm>
          <a:prstGeom prst="rect">
            <a:avLst/>
          </a:prstGeom>
        </p:spPr>
      </p:pic>
    </p:spTree>
    <p:extLst>
      <p:ext uri="{BB962C8B-B14F-4D97-AF65-F5344CB8AC3E}">
        <p14:creationId xmlns:p14="http://schemas.microsoft.com/office/powerpoint/2010/main" val="2271405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データ可視化の問題点</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1096660" y="2312340"/>
            <a:ext cx="8424530" cy="2862322"/>
          </a:xfrm>
          <a:prstGeom prst="rect">
            <a:avLst/>
          </a:prstGeom>
          <a:noFill/>
        </p:spPr>
        <p:txBody>
          <a:bodyPr wrap="square" rtlCol="0">
            <a:spAutoFit/>
          </a:bodyPr>
          <a:lstStyle/>
          <a:p>
            <a:pPr algn="ctr"/>
            <a:endParaRPr kumimoji="1" lang="en-US" altLang="ja-JP" dirty="0"/>
          </a:p>
          <a:p>
            <a:r>
              <a:rPr kumimoji="1" lang="en-US" altLang="ja-JP" dirty="0"/>
              <a:t> </a:t>
            </a:r>
            <a:r>
              <a:rPr kumimoji="1" lang="ja-JP" altLang="en-US" dirty="0"/>
              <a:t>・元データは多くの情報を持つのに、それを表現しきれない</a:t>
            </a:r>
            <a:endParaRPr kumimoji="1" lang="en-US" altLang="ja-JP" dirty="0"/>
          </a:p>
          <a:p>
            <a:pPr algn="ctr"/>
            <a:endParaRPr kumimoji="1" lang="en-US" altLang="ja-JP" dirty="0"/>
          </a:p>
          <a:p>
            <a:r>
              <a:rPr kumimoji="1" lang="ja-JP" altLang="en-US" dirty="0"/>
              <a:t>・多くの人との共有が難しい</a:t>
            </a:r>
            <a:endParaRPr kumimoji="1" lang="en-US" altLang="ja-JP" dirty="0"/>
          </a:p>
          <a:p>
            <a:endParaRPr kumimoji="1" lang="en-US" altLang="ja-JP" dirty="0"/>
          </a:p>
          <a:p>
            <a:r>
              <a:rPr kumimoji="1" lang="ja-JP" altLang="en-US" dirty="0"/>
              <a:t>・ピックアップされた部分だけだと個々人が必要な部分が確認できない</a:t>
            </a:r>
            <a:endParaRPr kumimoji="1" lang="en-US" altLang="ja-JP" dirty="0"/>
          </a:p>
          <a:p>
            <a:endParaRPr kumimoji="1" lang="en-US" altLang="ja-JP" dirty="0"/>
          </a:p>
          <a:p>
            <a:r>
              <a:rPr kumimoji="1" lang="ja-JP" altLang="en-US" dirty="0"/>
              <a:t>・詳細を確認したうえで迅速な行動がとれない</a:t>
            </a:r>
            <a:endParaRPr kumimoji="1" lang="en-US" altLang="ja-JP" dirty="0"/>
          </a:p>
          <a:p>
            <a:endParaRPr kumimoji="1" lang="en-US" altLang="ja-JP" dirty="0"/>
          </a:p>
          <a:p>
            <a:r>
              <a:rPr kumimoji="1" lang="ja-JP" altLang="en-US" dirty="0"/>
              <a:t>・多くの知識が詰め込まれたうえでの行動がとれない</a:t>
            </a:r>
            <a:endParaRPr kumimoji="1" lang="en-US" altLang="ja-JP" dirty="0"/>
          </a:p>
        </p:txBody>
      </p:sp>
      <p:pic>
        <p:nvPicPr>
          <p:cNvPr id="4" name="図 3">
            <a:extLst>
              <a:ext uri="{FF2B5EF4-FFF2-40B4-BE49-F238E27FC236}">
                <a16:creationId xmlns:a16="http://schemas.microsoft.com/office/drawing/2014/main" id="{54C2D1E5-B942-4202-8574-0B2503EB9C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95208" y="1244009"/>
            <a:ext cx="3615600" cy="1877271"/>
          </a:xfrm>
          <a:prstGeom prst="rect">
            <a:avLst/>
          </a:prstGeom>
        </p:spPr>
      </p:pic>
    </p:spTree>
    <p:extLst>
      <p:ext uri="{BB962C8B-B14F-4D97-AF65-F5344CB8AC3E}">
        <p14:creationId xmlns:p14="http://schemas.microsoft.com/office/powerpoint/2010/main" val="10268400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0FA200A-FB3A-4559-A888-F0BCD051C958}"/>
              </a:ext>
            </a:extLst>
          </p:cNvPr>
          <p:cNvSpPr txBox="1"/>
          <p:nvPr/>
        </p:nvSpPr>
        <p:spPr>
          <a:xfrm>
            <a:off x="2754086" y="794657"/>
            <a:ext cx="8436428" cy="584775"/>
          </a:xfrm>
          <a:prstGeom prst="rect">
            <a:avLst/>
          </a:prstGeom>
          <a:noFill/>
        </p:spPr>
        <p:txBody>
          <a:bodyPr wrap="square" rtlCol="0">
            <a:spAutoFit/>
          </a:bodyPr>
          <a:lstStyle/>
          <a:p>
            <a:r>
              <a:rPr kumimoji="1" lang="ja-JP" altLang="en-US" sz="3200" dirty="0"/>
              <a:t>インタラテクィブな可視化の出番！！</a:t>
            </a:r>
          </a:p>
        </p:txBody>
      </p:sp>
      <p:sp>
        <p:nvSpPr>
          <p:cNvPr id="4" name="テキスト ボックス 3">
            <a:extLst>
              <a:ext uri="{FF2B5EF4-FFF2-40B4-BE49-F238E27FC236}">
                <a16:creationId xmlns:a16="http://schemas.microsoft.com/office/drawing/2014/main" id="{E86D7E32-3BB7-4C68-B587-A2CDFECF089F}"/>
              </a:ext>
            </a:extLst>
          </p:cNvPr>
          <p:cNvSpPr txBox="1"/>
          <p:nvPr/>
        </p:nvSpPr>
        <p:spPr>
          <a:xfrm>
            <a:off x="1839686" y="5586288"/>
            <a:ext cx="9187543" cy="954107"/>
          </a:xfrm>
          <a:prstGeom prst="rect">
            <a:avLst/>
          </a:prstGeom>
          <a:noFill/>
        </p:spPr>
        <p:txBody>
          <a:bodyPr wrap="square" rtlCol="0">
            <a:spAutoFit/>
          </a:bodyPr>
          <a:lstStyle/>
          <a:p>
            <a:r>
              <a:rPr kumimoji="1" lang="ja-JP" altLang="en-US" sz="2000" dirty="0"/>
              <a:t>百聞は一見にしかず</a:t>
            </a:r>
            <a:endParaRPr kumimoji="1" lang="en-US" altLang="ja-JP" sz="3200" dirty="0"/>
          </a:p>
          <a:p>
            <a:r>
              <a:rPr kumimoji="1" lang="en-US" altLang="ja-JP" dirty="0"/>
              <a:t>Application: https://chomoku.herokuapp.com/unagipy</a:t>
            </a:r>
          </a:p>
          <a:p>
            <a:r>
              <a:rPr kumimoji="1" lang="en-US" altLang="ja-JP" dirty="0" err="1"/>
              <a:t>Github</a:t>
            </a:r>
            <a:r>
              <a:rPr kumimoji="1" lang="en-US" altLang="ja-JP" dirty="0"/>
              <a:t>: https://github.com/mazarimono/presentations/blob/main/unagipy/app/unagi.py</a:t>
            </a:r>
            <a:endParaRPr kumimoji="1" lang="ja-JP" altLang="en-US" dirty="0"/>
          </a:p>
        </p:txBody>
      </p:sp>
      <p:pic>
        <p:nvPicPr>
          <p:cNvPr id="6" name="図 5">
            <a:extLst>
              <a:ext uri="{FF2B5EF4-FFF2-40B4-BE49-F238E27FC236}">
                <a16:creationId xmlns:a16="http://schemas.microsoft.com/office/drawing/2014/main" id="{4E3B40BC-C5AD-4990-B910-617E242953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9804" y="1612940"/>
            <a:ext cx="6852391" cy="3739840"/>
          </a:xfrm>
          <a:prstGeom prst="rect">
            <a:avLst/>
          </a:prstGeom>
        </p:spPr>
      </p:pic>
    </p:spTree>
    <p:extLst>
      <p:ext uri="{BB962C8B-B14F-4D97-AF65-F5344CB8AC3E}">
        <p14:creationId xmlns:p14="http://schemas.microsoft.com/office/powerpoint/2010/main" val="15920581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2525276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データ分析</a:t>
            </a:r>
            <a:endParaRPr kumimoji="1" lang="en-US" altLang="ja-JP" sz="2800" dirty="0">
              <a:solidFill>
                <a:schemeClr val="bg2"/>
              </a:solidFill>
              <a:latin typeface="+mj-ea"/>
              <a:ea typeface="+mj-ea"/>
            </a:endParaRPr>
          </a:p>
          <a:p>
            <a:pPr algn="ctr"/>
            <a:endParaRPr kumimoji="1" lang="en-US" altLang="ja-JP" sz="2800" dirty="0">
              <a:solidFill>
                <a:schemeClr val="bg2"/>
              </a:solidFill>
              <a:latin typeface="+mj-ea"/>
              <a:ea typeface="+mj-ea"/>
            </a:endParaRPr>
          </a:p>
          <a:p>
            <a:pPr algn="ctr"/>
            <a:r>
              <a:rPr kumimoji="1" lang="ja-JP" altLang="en-US" sz="2800" dirty="0">
                <a:solidFill>
                  <a:schemeClr val="bg2"/>
                </a:solidFill>
                <a:latin typeface="+mj-ea"/>
                <a:ea typeface="+mj-ea"/>
              </a:rPr>
              <a:t>インタラクティブな可視化</a:t>
            </a:r>
            <a:endParaRPr kumimoji="1" lang="en-US" altLang="ja-JP" sz="2800" dirty="0">
              <a:solidFill>
                <a:schemeClr val="bg2"/>
              </a:solidFill>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3304448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A63303DE-F7D5-4226-8829-91CBC77B6D1B}"/>
              </a:ext>
            </a:extLst>
          </p:cNvPr>
          <p:cNvSpPr txBox="1"/>
          <p:nvPr/>
        </p:nvSpPr>
        <p:spPr>
          <a:xfrm>
            <a:off x="2906485" y="740228"/>
            <a:ext cx="5682343" cy="584775"/>
          </a:xfrm>
          <a:prstGeom prst="rect">
            <a:avLst/>
          </a:prstGeom>
          <a:noFill/>
        </p:spPr>
        <p:txBody>
          <a:bodyPr wrap="square" rtlCol="0">
            <a:spAutoFit/>
          </a:bodyPr>
          <a:lstStyle/>
          <a:p>
            <a:pPr algn="ctr"/>
            <a:r>
              <a:rPr kumimoji="1" lang="ja-JP" altLang="en-US" sz="3200" dirty="0"/>
              <a:t>まとめ</a:t>
            </a:r>
          </a:p>
        </p:txBody>
      </p:sp>
      <p:sp>
        <p:nvSpPr>
          <p:cNvPr id="4" name="テキスト ボックス 3">
            <a:extLst>
              <a:ext uri="{FF2B5EF4-FFF2-40B4-BE49-F238E27FC236}">
                <a16:creationId xmlns:a16="http://schemas.microsoft.com/office/drawing/2014/main" id="{10A57C7D-3FFB-4139-A034-A5F175067EF4}"/>
              </a:ext>
            </a:extLst>
          </p:cNvPr>
          <p:cNvSpPr txBox="1"/>
          <p:nvPr/>
        </p:nvSpPr>
        <p:spPr>
          <a:xfrm>
            <a:off x="1915886" y="1774372"/>
            <a:ext cx="8360228" cy="3539430"/>
          </a:xfrm>
          <a:prstGeom prst="rect">
            <a:avLst/>
          </a:prstGeom>
          <a:noFill/>
        </p:spPr>
        <p:txBody>
          <a:bodyPr wrap="square" rtlCol="0">
            <a:spAutoFit/>
          </a:bodyPr>
          <a:lstStyle/>
          <a:p>
            <a:r>
              <a:rPr kumimoji="1" lang="ja-JP" altLang="en-US" sz="2800" dirty="0"/>
              <a:t>・未知な環境に対応するためデータ分析が必要</a:t>
            </a:r>
            <a:endParaRPr kumimoji="1" lang="en-US" altLang="ja-JP" sz="2800" dirty="0"/>
          </a:p>
          <a:p>
            <a:endParaRPr kumimoji="1" lang="en-US" altLang="ja-JP" sz="2800" dirty="0"/>
          </a:p>
          <a:p>
            <a:endParaRPr kumimoji="1" lang="en-US" altLang="ja-JP" sz="2800" dirty="0"/>
          </a:p>
          <a:p>
            <a:r>
              <a:rPr kumimoji="1" lang="ja-JP" altLang="en-US" sz="2800" dirty="0"/>
              <a:t>・データを可視化すると状況が分かりやすくなる</a:t>
            </a:r>
            <a:endParaRPr kumimoji="1" lang="en-US" altLang="ja-JP" sz="2800" dirty="0"/>
          </a:p>
          <a:p>
            <a:endParaRPr kumimoji="1" lang="en-US" altLang="ja-JP" sz="2800" dirty="0"/>
          </a:p>
          <a:p>
            <a:endParaRPr kumimoji="1" lang="en-US" altLang="ja-JP" sz="2800" dirty="0"/>
          </a:p>
          <a:p>
            <a:r>
              <a:rPr kumimoji="1" lang="ja-JP" altLang="en-US" sz="2800" dirty="0"/>
              <a:t>・インタラクティブな可視化を利用すると、チームなどによる意思決定が迅速に行える</a:t>
            </a:r>
          </a:p>
        </p:txBody>
      </p:sp>
    </p:spTree>
    <p:extLst>
      <p:ext uri="{BB962C8B-B14F-4D97-AF65-F5344CB8AC3E}">
        <p14:creationId xmlns:p14="http://schemas.microsoft.com/office/powerpoint/2010/main" val="1884674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562972-3449-42D1-8185-B4BEFD52AB44}"/>
              </a:ext>
            </a:extLst>
          </p:cNvPr>
          <p:cNvSpPr>
            <a:spLocks noGrp="1"/>
          </p:cNvSpPr>
          <p:nvPr>
            <p:ph type="title"/>
          </p:nvPr>
        </p:nvSpPr>
        <p:spPr>
          <a:xfrm>
            <a:off x="581192" y="262127"/>
            <a:ext cx="11029616" cy="723972"/>
          </a:xfrm>
        </p:spPr>
        <p:txBody>
          <a:bodyPr rtlCol="0"/>
          <a:lstStyle/>
          <a:p>
            <a:pPr algn="ctr"/>
            <a:r>
              <a:rPr lang="ja-JP" altLang="en-US" dirty="0">
                <a:latin typeface="+mj-ea"/>
                <a:ea typeface="+mj-ea"/>
              </a:rPr>
              <a:t>執筆</a:t>
            </a:r>
            <a:endParaRPr lang="ja" dirty="0">
              <a:latin typeface="+mj-ea"/>
              <a:ea typeface="+mj-ea"/>
            </a:endParaRPr>
          </a:p>
        </p:txBody>
      </p:sp>
      <p:sp>
        <p:nvSpPr>
          <p:cNvPr id="6" name="テキスト ボックス 5">
            <a:extLst>
              <a:ext uri="{FF2B5EF4-FFF2-40B4-BE49-F238E27FC236}">
                <a16:creationId xmlns:a16="http://schemas.microsoft.com/office/drawing/2014/main" id="{A7BD4EBD-5488-40AE-BA63-0F9ADD53C30C}"/>
              </a:ext>
            </a:extLst>
          </p:cNvPr>
          <p:cNvSpPr txBox="1"/>
          <p:nvPr/>
        </p:nvSpPr>
        <p:spPr>
          <a:xfrm>
            <a:off x="522467" y="1426128"/>
            <a:ext cx="5195943" cy="2062103"/>
          </a:xfrm>
          <a:prstGeom prst="rect">
            <a:avLst/>
          </a:prstGeom>
          <a:noFill/>
        </p:spPr>
        <p:txBody>
          <a:bodyPr wrap="square" rtlCol="0">
            <a:spAutoFit/>
          </a:bodyPr>
          <a:lstStyle/>
          <a:p>
            <a:r>
              <a:rPr kumimoji="1" lang="ja-JP" altLang="en-US" sz="3200" dirty="0">
                <a:latin typeface="+mn-ea"/>
              </a:rPr>
              <a:t>・</a:t>
            </a:r>
            <a:r>
              <a:rPr kumimoji="1" lang="en-US" altLang="ja-JP" sz="3200" dirty="0">
                <a:latin typeface="+mn-ea"/>
              </a:rPr>
              <a:t>WEB+DB Press Vol.118</a:t>
            </a:r>
          </a:p>
          <a:p>
            <a:r>
              <a:rPr kumimoji="1" lang="ja-JP" altLang="en-US" sz="2800" dirty="0">
                <a:latin typeface="+mn-ea"/>
              </a:rPr>
              <a:t>　</a:t>
            </a:r>
            <a:r>
              <a:rPr kumimoji="1" lang="en-US" altLang="ja-JP" sz="2800" dirty="0">
                <a:latin typeface="+mn-ea"/>
              </a:rPr>
              <a:t>Python</a:t>
            </a:r>
            <a:r>
              <a:rPr kumimoji="1" lang="ja-JP" altLang="en-US" sz="2800" dirty="0">
                <a:latin typeface="+mn-ea"/>
              </a:rPr>
              <a:t>データ可視化入門</a:t>
            </a:r>
            <a:endParaRPr kumimoji="1" lang="en-US" altLang="ja-JP" sz="2800" dirty="0">
              <a:latin typeface="+mn-ea"/>
            </a:endParaRPr>
          </a:p>
          <a:p>
            <a:endParaRPr kumimoji="1" lang="en-US" altLang="ja-JP" sz="3200" dirty="0">
              <a:latin typeface="+mn-ea"/>
            </a:endParaRPr>
          </a:p>
          <a:p>
            <a:r>
              <a:rPr kumimoji="1" lang="ja-JP" altLang="en-US" sz="3200" dirty="0">
                <a:latin typeface="+mn-ea"/>
              </a:rPr>
              <a:t>　</a:t>
            </a:r>
            <a:endParaRPr kumimoji="1" lang="ja-JP" altLang="en-US" sz="3200" dirty="0"/>
          </a:p>
        </p:txBody>
      </p:sp>
      <p:pic>
        <p:nvPicPr>
          <p:cNvPr id="4" name="図 3">
            <a:extLst>
              <a:ext uri="{FF2B5EF4-FFF2-40B4-BE49-F238E27FC236}">
                <a16:creationId xmlns:a16="http://schemas.microsoft.com/office/drawing/2014/main" id="{AF22A805-3143-410E-8B67-4611D58D0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2387" y="2566236"/>
            <a:ext cx="3056105" cy="4029637"/>
          </a:xfrm>
          <a:prstGeom prst="rect">
            <a:avLst/>
          </a:prstGeom>
        </p:spPr>
      </p:pic>
      <p:sp>
        <p:nvSpPr>
          <p:cNvPr id="5" name="テキスト ボックス 4">
            <a:extLst>
              <a:ext uri="{FF2B5EF4-FFF2-40B4-BE49-F238E27FC236}">
                <a16:creationId xmlns:a16="http://schemas.microsoft.com/office/drawing/2014/main" id="{87DF1500-6504-42EF-8B45-45455E806E56}"/>
              </a:ext>
            </a:extLst>
          </p:cNvPr>
          <p:cNvSpPr txBox="1"/>
          <p:nvPr/>
        </p:nvSpPr>
        <p:spPr>
          <a:xfrm>
            <a:off x="6050159" y="1135278"/>
            <a:ext cx="5195943" cy="2400657"/>
          </a:xfrm>
          <a:prstGeom prst="rect">
            <a:avLst/>
          </a:prstGeom>
          <a:noFill/>
        </p:spPr>
        <p:txBody>
          <a:bodyPr wrap="square" rtlCol="0">
            <a:spAutoFit/>
          </a:bodyPr>
          <a:lstStyle/>
          <a:p>
            <a:r>
              <a:rPr kumimoji="1" lang="ja-JP" altLang="en-US" sz="3200" dirty="0">
                <a:latin typeface="+mn-ea"/>
              </a:rPr>
              <a:t>・</a:t>
            </a:r>
            <a:r>
              <a:rPr kumimoji="1" lang="en-US" altLang="ja-JP" dirty="0">
                <a:latin typeface="+mn-ea"/>
              </a:rPr>
              <a:t>Python </a:t>
            </a:r>
            <a:r>
              <a:rPr kumimoji="1" lang="ja-JP" altLang="en-US" dirty="0">
                <a:latin typeface="+mn-ea"/>
              </a:rPr>
              <a:t>インタラクティブ・データビジュアライゼーション入門</a:t>
            </a:r>
            <a:endParaRPr kumimoji="1" lang="en-US" altLang="ja-JP" dirty="0">
              <a:latin typeface="+mn-ea"/>
            </a:endParaRPr>
          </a:p>
          <a:p>
            <a:r>
              <a:rPr kumimoji="1" lang="en-US" altLang="ja-JP" dirty="0" err="1">
                <a:latin typeface="+mn-ea"/>
              </a:rPr>
              <a:t>Plotly</a:t>
            </a:r>
            <a:r>
              <a:rPr kumimoji="1" lang="en-US" altLang="ja-JP" dirty="0">
                <a:latin typeface="+mn-ea"/>
              </a:rPr>
              <a:t>/Dash</a:t>
            </a:r>
            <a:r>
              <a:rPr kumimoji="1" lang="ja-JP" altLang="en-US" dirty="0">
                <a:latin typeface="+mn-ea"/>
              </a:rPr>
              <a:t>によるデータ可視化とウェブアプリ構築</a:t>
            </a:r>
            <a:endParaRPr kumimoji="1" lang="en-US" altLang="ja-JP" dirty="0">
              <a:latin typeface="+mn-ea"/>
            </a:endParaRPr>
          </a:p>
          <a:p>
            <a:endParaRPr kumimoji="1" lang="en-US" altLang="ja-JP" sz="3200" dirty="0">
              <a:latin typeface="+mn-ea"/>
            </a:endParaRPr>
          </a:p>
          <a:p>
            <a:r>
              <a:rPr kumimoji="1" lang="ja-JP" altLang="en-US" sz="3200" dirty="0">
                <a:latin typeface="+mn-ea"/>
              </a:rPr>
              <a:t>　</a:t>
            </a:r>
            <a:endParaRPr kumimoji="1" lang="ja-JP" altLang="en-US" sz="3200" dirty="0"/>
          </a:p>
        </p:txBody>
      </p:sp>
      <p:pic>
        <p:nvPicPr>
          <p:cNvPr id="3" name="図 2">
            <a:extLst>
              <a:ext uri="{FF2B5EF4-FFF2-40B4-BE49-F238E27FC236}">
                <a16:creationId xmlns:a16="http://schemas.microsoft.com/office/drawing/2014/main" id="{364E046F-5BF8-419E-B67A-3B8DF95BABA8}"/>
              </a:ext>
            </a:extLst>
          </p:cNvPr>
          <p:cNvPicPr>
            <a:picLocks noChangeAspect="1"/>
          </p:cNvPicPr>
          <p:nvPr/>
        </p:nvPicPr>
        <p:blipFill>
          <a:blip r:embed="rId3"/>
          <a:stretch>
            <a:fillRect/>
          </a:stretch>
        </p:blipFill>
        <p:spPr>
          <a:xfrm>
            <a:off x="7393384" y="2457179"/>
            <a:ext cx="2798307" cy="4023709"/>
          </a:xfrm>
          <a:prstGeom prst="rect">
            <a:avLst/>
          </a:prstGeom>
        </p:spPr>
      </p:pic>
    </p:spTree>
    <p:extLst>
      <p:ext uri="{BB962C8B-B14F-4D97-AF65-F5344CB8AC3E}">
        <p14:creationId xmlns:p14="http://schemas.microsoft.com/office/powerpoint/2010/main" val="4143932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710382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インタラクティブな可視化</a:t>
            </a:r>
            <a:endParaRPr kumimoji="1" lang="en-US" altLang="ja-JP" sz="2800" dirty="0">
              <a:solidFill>
                <a:schemeClr val="bg2"/>
              </a:solidFill>
              <a:latin typeface="+mj-ea"/>
              <a:ea typeface="+mj-ea"/>
            </a:endParaRPr>
          </a:p>
          <a:p>
            <a:pPr algn="ctr"/>
            <a:endParaRPr kumimoji="1" lang="en-US" altLang="ja-JP" sz="2800" dirty="0">
              <a:solidFill>
                <a:schemeClr val="bg2"/>
              </a:solidFill>
              <a:latin typeface="+mj-ea"/>
              <a:ea typeface="+mj-ea"/>
            </a:endParaRPr>
          </a:p>
          <a:p>
            <a:pPr algn="ctr"/>
            <a:r>
              <a:rPr kumimoji="1" lang="en-US" altLang="ja-JP" sz="2800" dirty="0">
                <a:solidFill>
                  <a:schemeClr val="bg2"/>
                </a:solidFill>
                <a:latin typeface="+mj-ea"/>
                <a:ea typeface="+mj-ea"/>
              </a:rPr>
              <a:t>Dash</a:t>
            </a:r>
            <a:r>
              <a:rPr kumimoji="1" lang="ja-JP" altLang="en-US" sz="2800" dirty="0">
                <a:solidFill>
                  <a:schemeClr val="bg2"/>
                </a:solidFill>
                <a:latin typeface="+mj-ea"/>
                <a:ea typeface="+mj-ea"/>
              </a:rPr>
              <a:t>アプリを体験する</a:t>
            </a:r>
          </a:p>
        </p:txBody>
      </p:sp>
    </p:spTree>
    <p:extLst>
      <p:ext uri="{BB962C8B-B14F-4D97-AF65-F5344CB8AC3E}">
        <p14:creationId xmlns:p14="http://schemas.microsoft.com/office/powerpoint/2010/main" val="1118673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0300B58-C34E-4711-986B-3B5EB761AA2A}"/>
              </a:ext>
            </a:extLst>
          </p:cNvPr>
          <p:cNvSpPr txBox="1"/>
          <p:nvPr/>
        </p:nvSpPr>
        <p:spPr>
          <a:xfrm>
            <a:off x="2115403" y="2524836"/>
            <a:ext cx="7779224" cy="1077218"/>
          </a:xfrm>
          <a:prstGeom prst="rect">
            <a:avLst/>
          </a:prstGeom>
          <a:noFill/>
        </p:spPr>
        <p:txBody>
          <a:bodyPr wrap="square" rtlCol="0">
            <a:spAutoFit/>
          </a:bodyPr>
          <a:lstStyle/>
          <a:p>
            <a:r>
              <a:rPr kumimoji="1" lang="ja-JP" altLang="en-US" sz="3200" dirty="0"/>
              <a:t>見知らぬ土地に旅行に行くとき</a:t>
            </a:r>
            <a:endParaRPr kumimoji="1" lang="en-US" altLang="ja-JP" sz="3200" dirty="0"/>
          </a:p>
          <a:p>
            <a:r>
              <a:rPr kumimoji="1" lang="en-US" altLang="ja-JP" sz="3200" dirty="0"/>
              <a:t>			</a:t>
            </a:r>
            <a:r>
              <a:rPr kumimoji="1" lang="ja-JP" altLang="en-US" sz="3200" dirty="0"/>
              <a:t>皆さんはどうしますか？</a:t>
            </a:r>
          </a:p>
        </p:txBody>
      </p:sp>
      <p:sp>
        <p:nvSpPr>
          <p:cNvPr id="3" name="テキスト ボックス 2">
            <a:extLst>
              <a:ext uri="{FF2B5EF4-FFF2-40B4-BE49-F238E27FC236}">
                <a16:creationId xmlns:a16="http://schemas.microsoft.com/office/drawing/2014/main" id="{5AD3A888-5EAC-48C3-B961-7DE3B757D51B}"/>
              </a:ext>
            </a:extLst>
          </p:cNvPr>
          <p:cNvSpPr txBox="1"/>
          <p:nvPr/>
        </p:nvSpPr>
        <p:spPr>
          <a:xfrm>
            <a:off x="2456596" y="4326340"/>
            <a:ext cx="6701051" cy="584775"/>
          </a:xfrm>
          <a:prstGeom prst="rect">
            <a:avLst/>
          </a:prstGeom>
          <a:noFill/>
        </p:spPr>
        <p:txBody>
          <a:bodyPr wrap="square" rtlCol="0">
            <a:spAutoFit/>
          </a:bodyPr>
          <a:lstStyle/>
          <a:p>
            <a:pPr algn="ctr"/>
            <a:r>
              <a:rPr kumimoji="1" lang="ja-JP" altLang="en-US" sz="3200" dirty="0"/>
              <a:t>（パックの旅行は除く）</a:t>
            </a:r>
          </a:p>
        </p:txBody>
      </p:sp>
    </p:spTree>
    <p:extLst>
      <p:ext uri="{BB962C8B-B14F-4D97-AF65-F5344CB8AC3E}">
        <p14:creationId xmlns:p14="http://schemas.microsoft.com/office/powerpoint/2010/main" val="278806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2B1A605-95E7-4C11-953C-2AE51E17AD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1302" y="952138"/>
            <a:ext cx="7949395" cy="5289635"/>
          </a:xfrm>
          <a:prstGeom prst="rect">
            <a:avLst/>
          </a:prstGeom>
        </p:spPr>
      </p:pic>
      <p:sp>
        <p:nvSpPr>
          <p:cNvPr id="5" name="テキスト ボックス 4">
            <a:extLst>
              <a:ext uri="{FF2B5EF4-FFF2-40B4-BE49-F238E27FC236}">
                <a16:creationId xmlns:a16="http://schemas.microsoft.com/office/drawing/2014/main" id="{432BA081-12F1-43D0-960A-EBE5DE45BF5D}"/>
              </a:ext>
            </a:extLst>
          </p:cNvPr>
          <p:cNvSpPr txBox="1"/>
          <p:nvPr/>
        </p:nvSpPr>
        <p:spPr>
          <a:xfrm>
            <a:off x="5670334" y="6241773"/>
            <a:ext cx="6092686" cy="415498"/>
          </a:xfrm>
          <a:prstGeom prst="rect">
            <a:avLst/>
          </a:prstGeom>
          <a:noFill/>
        </p:spPr>
        <p:txBody>
          <a:bodyPr wrap="square">
            <a:spAutoFit/>
          </a:bodyPr>
          <a:lstStyle/>
          <a:p>
            <a:r>
              <a:rPr lang="en-US" altLang="ja-JP" sz="1050" dirty="0"/>
              <a:t>https://unsplash.com/photos/ZWD3Dx6aUJg?utm_source=unsplash&amp;utm_medium=referral&amp;utm_content=creditShareLink</a:t>
            </a:r>
            <a:endParaRPr lang="ja-JP" altLang="en-US" sz="1050" dirty="0"/>
          </a:p>
        </p:txBody>
      </p:sp>
    </p:spTree>
    <p:extLst>
      <p:ext uri="{BB962C8B-B14F-4D97-AF65-F5344CB8AC3E}">
        <p14:creationId xmlns:p14="http://schemas.microsoft.com/office/powerpoint/2010/main" val="1622670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103576C7-F297-4D65-A38D-59B24A806061}"/>
              </a:ext>
            </a:extLst>
          </p:cNvPr>
          <p:cNvSpPr txBox="1"/>
          <p:nvPr/>
        </p:nvSpPr>
        <p:spPr>
          <a:xfrm>
            <a:off x="1446663" y="1241946"/>
            <a:ext cx="9184943" cy="3046988"/>
          </a:xfrm>
          <a:prstGeom prst="rect">
            <a:avLst/>
          </a:prstGeom>
          <a:noFill/>
        </p:spPr>
        <p:txBody>
          <a:bodyPr wrap="square" rtlCol="0">
            <a:spAutoFit/>
          </a:bodyPr>
          <a:lstStyle/>
          <a:p>
            <a:endParaRPr kumimoji="1" lang="en-US" altLang="ja-JP" sz="3200" dirty="0"/>
          </a:p>
          <a:p>
            <a:r>
              <a:rPr kumimoji="1" lang="ja-JP" altLang="en-US" sz="3200" dirty="0"/>
              <a:t>・地球の歩き方などで情報収集・理解</a:t>
            </a:r>
            <a:endParaRPr kumimoji="1" lang="en-US" altLang="ja-JP" sz="3200" dirty="0"/>
          </a:p>
          <a:p>
            <a:endParaRPr kumimoji="1" lang="en-US" altLang="ja-JP" sz="3200" dirty="0"/>
          </a:p>
          <a:p>
            <a:endParaRPr kumimoji="1" lang="en-US" altLang="ja-JP" sz="3200" dirty="0"/>
          </a:p>
          <a:p>
            <a:endParaRPr kumimoji="1" lang="en-US" altLang="ja-JP" sz="3200" dirty="0"/>
          </a:p>
          <a:p>
            <a:r>
              <a:rPr kumimoji="1" lang="ja-JP" altLang="en-US" sz="3200" dirty="0"/>
              <a:t>・ホテル・現地での行動を決定</a:t>
            </a:r>
          </a:p>
        </p:txBody>
      </p:sp>
      <p:sp>
        <p:nvSpPr>
          <p:cNvPr id="4" name="テキスト ボックス 3">
            <a:extLst>
              <a:ext uri="{FF2B5EF4-FFF2-40B4-BE49-F238E27FC236}">
                <a16:creationId xmlns:a16="http://schemas.microsoft.com/office/drawing/2014/main" id="{0D822691-7FBD-4E7A-8883-7A09EFCC5AE3}"/>
              </a:ext>
            </a:extLst>
          </p:cNvPr>
          <p:cNvSpPr txBox="1"/>
          <p:nvPr/>
        </p:nvSpPr>
        <p:spPr>
          <a:xfrm>
            <a:off x="2854656" y="1095065"/>
            <a:ext cx="6482687" cy="1569660"/>
          </a:xfrm>
          <a:prstGeom prst="rect">
            <a:avLst/>
          </a:prstGeom>
          <a:solidFill>
            <a:schemeClr val="bg1"/>
          </a:solidFill>
          <a:effectLst>
            <a:softEdge rad="0"/>
          </a:effectLst>
        </p:spPr>
        <p:txBody>
          <a:bodyPr wrap="square" rtlCol="0">
            <a:spAutoFit/>
          </a:bodyPr>
          <a:lstStyle/>
          <a:p>
            <a:r>
              <a:rPr kumimoji="1" lang="ja-JP" altLang="en-US" sz="9600" dirty="0">
                <a:solidFill>
                  <a:srgbClr val="C00000"/>
                </a:solidFill>
                <a:latin typeface="+mn-ea"/>
              </a:rPr>
              <a:t>データ分析</a:t>
            </a:r>
          </a:p>
        </p:txBody>
      </p:sp>
      <p:sp>
        <p:nvSpPr>
          <p:cNvPr id="5" name="テキスト ボックス 4">
            <a:extLst>
              <a:ext uri="{FF2B5EF4-FFF2-40B4-BE49-F238E27FC236}">
                <a16:creationId xmlns:a16="http://schemas.microsoft.com/office/drawing/2014/main" id="{3EC433D9-FEBB-48D6-8ABA-F74FEC289BC8}"/>
              </a:ext>
            </a:extLst>
          </p:cNvPr>
          <p:cNvSpPr txBox="1"/>
          <p:nvPr/>
        </p:nvSpPr>
        <p:spPr>
          <a:xfrm>
            <a:off x="3063550" y="3278833"/>
            <a:ext cx="6064898" cy="1569660"/>
          </a:xfrm>
          <a:prstGeom prst="rect">
            <a:avLst/>
          </a:prstGeom>
          <a:solidFill>
            <a:schemeClr val="bg1"/>
          </a:solidFill>
        </p:spPr>
        <p:txBody>
          <a:bodyPr wrap="square" rtlCol="0">
            <a:spAutoFit/>
          </a:bodyPr>
          <a:lstStyle/>
          <a:p>
            <a:pPr algn="ctr"/>
            <a:r>
              <a:rPr kumimoji="1" lang="ja-JP" altLang="en-US" sz="9600" dirty="0">
                <a:solidFill>
                  <a:srgbClr val="C00000"/>
                </a:solidFill>
              </a:rPr>
              <a:t>意思決定</a:t>
            </a:r>
          </a:p>
        </p:txBody>
      </p:sp>
    </p:spTree>
    <p:extLst>
      <p:ext uri="{BB962C8B-B14F-4D97-AF65-F5344CB8AC3E}">
        <p14:creationId xmlns:p14="http://schemas.microsoft.com/office/powerpoint/2010/main" val="178473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3"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1"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3" animBg="1"/>
      <p:bldP spid="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1D5A1CA4-8DC2-4557-A1B7-431084F30184}"/>
              </a:ext>
            </a:extLst>
          </p:cNvPr>
          <p:cNvSpPr txBox="1"/>
          <p:nvPr/>
        </p:nvSpPr>
        <p:spPr>
          <a:xfrm>
            <a:off x="1542197" y="1924334"/>
            <a:ext cx="8679976" cy="1384995"/>
          </a:xfrm>
          <a:prstGeom prst="rect">
            <a:avLst/>
          </a:prstGeom>
          <a:noFill/>
        </p:spPr>
        <p:txBody>
          <a:bodyPr wrap="square" rtlCol="0">
            <a:spAutoFit/>
          </a:bodyPr>
          <a:lstStyle/>
          <a:p>
            <a:r>
              <a:rPr kumimoji="1" lang="ja-JP" altLang="en-US" sz="2800" dirty="0">
                <a:latin typeface="+mn-ea"/>
              </a:rPr>
              <a:t>・未知な環境に対する対策</a:t>
            </a:r>
            <a:endParaRPr kumimoji="1" lang="en-US" altLang="ja-JP" sz="2800" dirty="0">
              <a:latin typeface="+mn-ea"/>
            </a:endParaRPr>
          </a:p>
          <a:p>
            <a:endParaRPr kumimoji="1" lang="en-US" altLang="ja-JP" sz="2800" dirty="0">
              <a:latin typeface="+mn-ea"/>
            </a:endParaRPr>
          </a:p>
          <a:p>
            <a:r>
              <a:rPr kumimoji="1" lang="ja-JP" altLang="en-US" sz="2800" dirty="0">
                <a:latin typeface="+mn-ea"/>
              </a:rPr>
              <a:t>・情報収集 </a:t>
            </a:r>
            <a:r>
              <a:rPr kumimoji="1" lang="en-US" altLang="ja-JP" sz="2800" dirty="0">
                <a:latin typeface="+mn-ea"/>
              </a:rPr>
              <a:t>-&gt; </a:t>
            </a:r>
            <a:r>
              <a:rPr kumimoji="1" lang="ja-JP" altLang="en-US" sz="2800" dirty="0">
                <a:latin typeface="+mn-ea"/>
              </a:rPr>
              <a:t>収集した情報を分析</a:t>
            </a:r>
          </a:p>
        </p:txBody>
      </p:sp>
      <p:sp>
        <p:nvSpPr>
          <p:cNvPr id="3" name="テキスト ボックス 2">
            <a:extLst>
              <a:ext uri="{FF2B5EF4-FFF2-40B4-BE49-F238E27FC236}">
                <a16:creationId xmlns:a16="http://schemas.microsoft.com/office/drawing/2014/main" id="{52202E4A-4489-47E8-BD3D-86E40D4376B9}"/>
              </a:ext>
            </a:extLst>
          </p:cNvPr>
          <p:cNvSpPr txBox="1"/>
          <p:nvPr/>
        </p:nvSpPr>
        <p:spPr>
          <a:xfrm>
            <a:off x="4299045" y="723331"/>
            <a:ext cx="3889612" cy="646331"/>
          </a:xfrm>
          <a:prstGeom prst="rect">
            <a:avLst/>
          </a:prstGeom>
          <a:noFill/>
        </p:spPr>
        <p:txBody>
          <a:bodyPr wrap="square" rtlCol="0">
            <a:spAutoFit/>
          </a:bodyPr>
          <a:lstStyle/>
          <a:p>
            <a:pPr algn="ctr"/>
            <a:r>
              <a:rPr kumimoji="1" lang="ja-JP" altLang="en-US" sz="3600" dirty="0"/>
              <a:t>データ分析</a:t>
            </a:r>
          </a:p>
        </p:txBody>
      </p:sp>
    </p:spTree>
    <p:extLst>
      <p:ext uri="{BB962C8B-B14F-4D97-AF65-F5344CB8AC3E}">
        <p14:creationId xmlns:p14="http://schemas.microsoft.com/office/powerpoint/2010/main" val="1432328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878_TF33552983" id="{08F16B58-B777-4D07-A7DF-37B057018064}" vid="{619C5331-1F10-4CE6-9BE2-3913CD64601E}"/>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{97DCE9AC-37E1-45F1-85E5-9FC45E851AFA}tf33552983_win32</Template>
  <TotalTime>763</TotalTime>
  <Words>1350</Words>
  <Application>Microsoft Office PowerPoint</Application>
  <PresentationFormat>ワイド画面</PresentationFormat>
  <Paragraphs>194</Paragraphs>
  <Slides>26</Slides>
  <Notes>10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26</vt:i4>
      </vt:variant>
    </vt:vector>
  </HeadingPairs>
  <TitlesOfParts>
    <vt:vector size="34" baseType="lpstr">
      <vt:lpstr>HGｺﾞｼｯｸE</vt:lpstr>
      <vt:lpstr>Meiryo UI</vt:lpstr>
      <vt:lpstr>Calibri</vt:lpstr>
      <vt:lpstr>Courier New</vt:lpstr>
      <vt:lpstr>Franklin Gothic Book</vt:lpstr>
      <vt:lpstr>Franklin Gothic Demi</vt:lpstr>
      <vt:lpstr>Wingdings 2</vt:lpstr>
      <vt:lpstr>DividendVTI</vt:lpstr>
      <vt:lpstr>   </vt:lpstr>
      <vt:lpstr>自己紹介</vt:lpstr>
      <vt:lpstr>執筆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データ可視化</vt:lpstr>
      <vt:lpstr>データ可視化</vt:lpstr>
      <vt:lpstr>データ可視化の問題点</vt:lpstr>
      <vt:lpstr>データ可視化の問題点</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小川 英幸</dc:creator>
  <cp:lastModifiedBy>小川 英幸</cp:lastModifiedBy>
  <cp:revision>47</cp:revision>
  <dcterms:created xsi:type="dcterms:W3CDTF">2020-11-26T11:54:47Z</dcterms:created>
  <dcterms:modified xsi:type="dcterms:W3CDTF">2020-12-29T03:18:56Z</dcterms:modified>
</cp:coreProperties>
</file>

<file path=docProps/thumbnail.jpeg>
</file>